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64" r:id="rId5"/>
    <p:sldId id="258" r:id="rId6"/>
    <p:sldId id="257" r:id="rId7"/>
    <p:sldId id="259" r:id="rId8"/>
    <p:sldId id="312" r:id="rId9"/>
    <p:sldId id="310" r:id="rId10"/>
    <p:sldId id="311" r:id="rId11"/>
    <p:sldId id="302" r:id="rId12"/>
    <p:sldId id="303" r:id="rId13"/>
    <p:sldId id="269" r:id="rId14"/>
    <p:sldId id="274" r:id="rId15"/>
    <p:sldId id="308" r:id="rId16"/>
    <p:sldId id="309" r:id="rId17"/>
    <p:sldId id="295" r:id="rId18"/>
    <p:sldId id="306" r:id="rId19"/>
    <p:sldId id="272" r:id="rId20"/>
    <p:sldId id="296" r:id="rId21"/>
    <p:sldId id="297" r:id="rId22"/>
    <p:sldId id="263" r:id="rId23"/>
    <p:sldId id="31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FFFFCC"/>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2" autoAdjust="0"/>
    <p:restoredTop sz="94660"/>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47987F-E708-4D99-A389-7BB08EF2B08C}" type="datetimeFigureOut">
              <a:rPr lang="en-GB" smtClean="0"/>
              <a:t>26/09/2023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258A70-1B1A-4BAE-A688-DDA92326CE1B}" type="slidenum">
              <a:rPr lang="en-GB" smtClean="0"/>
              <a:t>‹#›</a:t>
            </a:fld>
            <a:endParaRPr lang="en-GB"/>
          </a:p>
        </p:txBody>
      </p:sp>
    </p:spTree>
    <p:extLst>
      <p:ext uri="{BB962C8B-B14F-4D97-AF65-F5344CB8AC3E}">
        <p14:creationId xmlns:p14="http://schemas.microsoft.com/office/powerpoint/2010/main" val="2780658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Introduce</a:t>
            </a:r>
            <a:r>
              <a:rPr lang="en-GB" baseline="0" dirty="0"/>
              <a:t> parents and carers to the Year 2 SATs using the Totally </a:t>
            </a:r>
            <a:r>
              <a:rPr lang="en-GB" baseline="0" dirty="0" err="1"/>
              <a:t>Pawsome</a:t>
            </a:r>
            <a:r>
              <a:rPr lang="en-GB" baseline="0" dirty="0"/>
              <a:t> Gang to cover each content domain.</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5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Highlight the sounds covered and their correct pronunciation.</a:t>
            </a:r>
            <a:br>
              <a:rPr lang="en-GB" baseline="0" dirty="0"/>
            </a:br>
            <a:r>
              <a:rPr lang="en-GB" baseline="0" dirty="0"/>
              <a:t>Share the sound mats that are included in the pack so that parents and carers are able to use them at home to support learning. </a:t>
            </a:r>
            <a:endParaRPr lang="en-GB" dirty="0"/>
          </a:p>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17726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altLang="en-US" dirty="0"/>
              <a:t>Show this</a:t>
            </a:r>
            <a:r>
              <a:rPr lang="en-GB" altLang="en-US" baseline="0" dirty="0"/>
              <a:t> example of words which could typically be seen in a phonics screening check. Explain that t</a:t>
            </a:r>
            <a:r>
              <a:rPr lang="en-GB" altLang="en-US" dirty="0"/>
              <a:t>he test includes</a:t>
            </a:r>
            <a:r>
              <a:rPr lang="en-GB" altLang="en-US" baseline="0" dirty="0"/>
              <a:t> 40 unseen words that the children need to read. Half of the words are real words and half of the words are pseudo words. </a:t>
            </a:r>
            <a:r>
              <a:rPr lang="en-GB" altLang="en-US" dirty="0"/>
              <a:t>Pseudo</a:t>
            </a:r>
            <a:r>
              <a:rPr lang="en-GB" altLang="en-US" baseline="0" dirty="0"/>
              <a:t> words (often referred to as ‘nonsense’ or ‘alien’</a:t>
            </a:r>
            <a:r>
              <a:rPr lang="en-GB" altLang="en-US" dirty="0"/>
              <a:t> words) are designed to test pure phonic ability rather than knowledge of commonly seen real words. Examples might include ‘</a:t>
            </a:r>
            <a:r>
              <a:rPr lang="en-GB" altLang="en-US" dirty="0" err="1"/>
              <a:t>baf</a:t>
            </a:r>
            <a:r>
              <a:rPr lang="en-GB" altLang="en-US" dirty="0"/>
              <a:t>’, ‘gip’, ‘</a:t>
            </a:r>
            <a:r>
              <a:rPr lang="en-GB" altLang="en-US" dirty="0" err="1"/>
              <a:t>leet</a:t>
            </a:r>
            <a:r>
              <a:rPr lang="en-GB" altLang="en-US" dirty="0"/>
              <a:t>’, ‘</a:t>
            </a:r>
            <a:r>
              <a:rPr lang="en-GB" altLang="en-US" dirty="0" err="1"/>
              <a:t>stoof</a:t>
            </a:r>
            <a:r>
              <a:rPr lang="en-GB" altLang="en-US" dirty="0"/>
              <a:t>’.</a:t>
            </a:r>
          </a:p>
        </p:txBody>
      </p:sp>
      <p:sp>
        <p:nvSpPr>
          <p:cNvPr id="4" name="Slide Number Placeholder 3"/>
          <p:cNvSpPr>
            <a:spLocks noGrp="1"/>
          </p:cNvSpPr>
          <p:nvPr>
            <p:ph type="sldNum" sz="quarter" idx="10"/>
          </p:nvPr>
        </p:nvSpPr>
        <p:spPr/>
        <p:txBody>
          <a:bodyPr/>
          <a:lstStyle/>
          <a:p>
            <a:fld id="{FA521341-850D-40E1-BB3D-87946DC9B06D}" type="slidenum">
              <a:rPr lang="en-GB" smtClean="0"/>
              <a:t>17</a:t>
            </a:fld>
            <a:endParaRPr lang="en-GB"/>
          </a:p>
        </p:txBody>
      </p:sp>
    </p:spTree>
    <p:extLst>
      <p:ext uri="{BB962C8B-B14F-4D97-AF65-F5344CB8AC3E}">
        <p14:creationId xmlns:p14="http://schemas.microsoft.com/office/powerpoint/2010/main" val="1326877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Share the </a:t>
            </a:r>
            <a:r>
              <a:rPr lang="en-GB" b="1" baseline="0" dirty="0"/>
              <a:t>Year 1 Common Exception Words </a:t>
            </a:r>
            <a:r>
              <a:rPr lang="en-GB" baseline="0" dirty="0"/>
              <a:t>handout and explain that pupils need to be able to read and spell these words by the end of the year.</a:t>
            </a:r>
            <a:endParaRPr lang="en-GB" dirty="0"/>
          </a:p>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18</a:t>
            </a:fld>
            <a:endParaRPr lang="en-GB"/>
          </a:p>
        </p:txBody>
      </p:sp>
    </p:spTree>
    <p:extLst>
      <p:ext uri="{BB962C8B-B14F-4D97-AF65-F5344CB8AC3E}">
        <p14:creationId xmlns:p14="http://schemas.microsoft.com/office/powerpoint/2010/main" val="661911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F0EC9-C9CC-59E2-FE41-E718621F2DD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3A55132-013F-AF88-1C12-729DFF4FD8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190AC92-0CE5-AE96-B2E3-BD47932918F0}"/>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1C302681-97D0-DD0A-1FDC-8CCA946C97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F061C-3990-FF1E-298A-73AD39A4609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92751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63D28-842A-4E17-0DA2-F0D9D4CFA05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969531-4167-9F25-1265-5A3283FED60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95B0BC3-FEAA-115A-283D-7817A9A16212}"/>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0FB9E0B4-10C5-3683-DF50-7388FA8F9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8F125E-4892-4076-8BC7-0EB5299936F2}"/>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13756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219DE-0ADC-ADE6-DF21-D821730F154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5F4896A-4B5A-C68C-6F53-533E885D01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67EBB7-CD8A-C80A-B9F2-438434F0C219}"/>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53235A85-9810-0BEF-52A7-3C335028A3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3C23F2-8242-031F-60F5-B2C08777B048}"/>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36966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97D71-6306-1A44-0024-81F8DE04431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54768A8-B179-BB9B-8389-77D330C562F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DDBA732-6928-AE26-133B-1E8E93D0986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56B6285-C764-BE9D-7B82-D3C6BAA10DDB}"/>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6" name="Footer Placeholder 5">
            <a:extLst>
              <a:ext uri="{FF2B5EF4-FFF2-40B4-BE49-F238E27FC236}">
                <a16:creationId xmlns:a16="http://schemas.microsoft.com/office/drawing/2014/main" id="{5C0EE393-A794-4337-FCA1-81EEAF3180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8AE1A25-1E5D-A8A5-1A27-F78F0F4DC71E}"/>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288157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9F453-C67F-A8BF-17E1-9EA2B7DA467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15BAC643-C2E0-2D85-4FE0-B65E05115C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13F76AD-B5BA-4FF4-D0B9-59BD8240D50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F8ECE16-EA68-FC35-E142-580C819451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FCE82FC-74C6-FD41-A022-70A91BB3F05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3D3A4DD-3278-8BB4-26DF-8FC7412044F9}"/>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8" name="Footer Placeholder 7">
            <a:extLst>
              <a:ext uri="{FF2B5EF4-FFF2-40B4-BE49-F238E27FC236}">
                <a16:creationId xmlns:a16="http://schemas.microsoft.com/office/drawing/2014/main" id="{3E79974D-7018-931A-90B3-E7C21BFC05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F53E220-D7EC-82A7-7053-0731014D321A}"/>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155831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C6E62-E33D-8F0A-C5A3-FE6F83A624B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E1F9D56-8F9E-DA29-578B-6B3BD7F9600F}"/>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4" name="Footer Placeholder 3">
            <a:extLst>
              <a:ext uri="{FF2B5EF4-FFF2-40B4-BE49-F238E27FC236}">
                <a16:creationId xmlns:a16="http://schemas.microsoft.com/office/drawing/2014/main" id="{6449CFC9-7860-B4A2-BCBB-E39F2A0C68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A4E19DD-CDDA-4550-4E06-F01112592E4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581715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9BCE6C-B01D-E4A6-6E75-5BEB756DA6BF}"/>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3" name="Footer Placeholder 2">
            <a:extLst>
              <a:ext uri="{FF2B5EF4-FFF2-40B4-BE49-F238E27FC236}">
                <a16:creationId xmlns:a16="http://schemas.microsoft.com/office/drawing/2014/main" id="{0A8D09EF-23CD-CE01-E14C-4D20F3776B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2DA7692-6665-6D31-A182-F01740AE5286}"/>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69326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1D505-2EDB-47DD-7FEA-FE560AA2256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DD5C731-7B5C-90D5-E20B-2FD2149805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26C28BD-AE33-1E04-62A2-F5B83DA4E1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699DDF8-F90B-7F43-FF73-9380DC9E3650}"/>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6" name="Footer Placeholder 5">
            <a:extLst>
              <a:ext uri="{FF2B5EF4-FFF2-40B4-BE49-F238E27FC236}">
                <a16:creationId xmlns:a16="http://schemas.microsoft.com/office/drawing/2014/main" id="{7840CB66-DFC7-930C-3342-8F5911C8C2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24D6C4-32F4-02C1-7C53-CEA4940DF45C}"/>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710483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1758-C132-D6EB-4E9A-D4DA58447AD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7409A98-9961-1588-CD1E-4CC717F149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2693FA-C71B-311B-12C6-73D7663990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2BA201-020D-C1B4-2C89-0AF5BD1D9C98}"/>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6" name="Footer Placeholder 5">
            <a:extLst>
              <a:ext uri="{FF2B5EF4-FFF2-40B4-BE49-F238E27FC236}">
                <a16:creationId xmlns:a16="http://schemas.microsoft.com/office/drawing/2014/main" id="{6A0DB163-5237-E32D-6609-26FA5B884D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9EE7AB-B299-935F-C6C4-9E5300425F15}"/>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27406476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78079-B211-3D5A-9631-F48CEBBBADC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0F8AD10-6CF8-53D8-9D0A-698008DCB35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837A6D1-1189-8A43-13E0-0FC130460BD7}"/>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58457FC8-D080-BC0E-CA06-1392BBB4DF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BD67B4-3E66-8466-7F4B-87BBCBEFDB8D}"/>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1558654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52AE68-05AC-C1C6-4AAB-82E23BCE98A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40804444-27C9-4B6D-E0EA-F89DB9165A3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3827C85-9A88-A810-970B-22ED92FD2FBD}"/>
              </a:ext>
            </a:extLst>
          </p:cNvPr>
          <p:cNvSpPr>
            <a:spLocks noGrp="1"/>
          </p:cNvSpPr>
          <p:nvPr>
            <p:ph type="dt" sz="half" idx="10"/>
          </p:nvPr>
        </p:nvSpPr>
        <p:spPr/>
        <p:txBody>
          <a:body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C3434125-06B2-3B63-C328-C3F52C07C8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6B3C3-33C5-7724-9325-AE100A119051}"/>
              </a:ext>
            </a:extLst>
          </p:cNvPr>
          <p:cNvSpPr>
            <a:spLocks noGrp="1"/>
          </p:cNvSpPr>
          <p:nvPr>
            <p:ph type="sldNum" sz="quarter" idx="12"/>
          </p:nvPr>
        </p:nvSpPr>
        <p:spPr/>
        <p:txBody>
          <a:bodyPr/>
          <a:lstStyle/>
          <a:p>
            <a:fld id="{8866F0E3-CF48-456B-9D83-E42822D5A9B5}" type="slidenum">
              <a:rPr lang="en-GB" smtClean="0"/>
              <a:t>‹#›</a:t>
            </a:fld>
            <a:endParaRPr lang="en-GB"/>
          </a:p>
        </p:txBody>
      </p:sp>
    </p:spTree>
    <p:extLst>
      <p:ext uri="{BB962C8B-B14F-4D97-AF65-F5344CB8AC3E}">
        <p14:creationId xmlns:p14="http://schemas.microsoft.com/office/powerpoint/2010/main" val="3211911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8624766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8459591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833989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8439896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B78027-40F6-F0B5-C858-82FAF8497C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4DBE08E-8405-1C17-44C9-EB0DA62A5A9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7BA7D4C-4F63-354B-45F5-3E9066AD76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E78E21-71DD-4E27-8D0D-7601F2801EFF}" type="datetimeFigureOut">
              <a:rPr lang="en-GB" smtClean="0"/>
              <a:t>26/09/2023</a:t>
            </a:fld>
            <a:endParaRPr lang="en-GB"/>
          </a:p>
        </p:txBody>
      </p:sp>
      <p:sp>
        <p:nvSpPr>
          <p:cNvPr id="5" name="Footer Placeholder 4">
            <a:extLst>
              <a:ext uri="{FF2B5EF4-FFF2-40B4-BE49-F238E27FC236}">
                <a16:creationId xmlns:a16="http://schemas.microsoft.com/office/drawing/2014/main" id="{7F0E8436-CC43-AF74-647C-122A9E55EC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0DBAE9-D383-DABE-EF19-CC0EAEF580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66F0E3-CF48-456B-9D83-E42822D5A9B5}" type="slidenum">
              <a:rPr lang="en-GB" smtClean="0"/>
              <a:t>‹#›</a:t>
            </a:fld>
            <a:endParaRPr lang="en-GB"/>
          </a:p>
        </p:txBody>
      </p:sp>
    </p:spTree>
    <p:extLst>
      <p:ext uri="{BB962C8B-B14F-4D97-AF65-F5344CB8AC3E}">
        <p14:creationId xmlns:p14="http://schemas.microsoft.com/office/powerpoint/2010/main" val="34822208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6" r:id="rId14"/>
    <p:sldLayoutId id="214748367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youtube.com/embed/aw0D9j3OmgU?app=desktop"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33.emf"/><Relationship Id="rId5" Type="http://schemas.openxmlformats.org/officeDocument/2006/relationships/oleObject" Target="../embeddings/oleObject2.bin"/><Relationship Id="rId4" Type="http://schemas.openxmlformats.org/officeDocument/2006/relationships/image" Target="../media/image32.emf"/></Relationships>
</file>

<file path=ppt/slides/_rels/slide19.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image" Target="../media/image34.tmp"/><Relationship Id="rId1" Type="http://schemas.openxmlformats.org/officeDocument/2006/relationships/slideLayout" Target="../slideLayouts/slideLayout2.xml"/><Relationship Id="rId5" Type="http://schemas.openxmlformats.org/officeDocument/2006/relationships/image" Target="../media/image36.tmp"/><Relationship Id="rId4" Type="http://schemas.openxmlformats.org/officeDocument/2006/relationships/hyperlink" Target="https://milford-primary-school.secure-primarysite.net/english-62/"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fontScale="90000"/>
          </a:bodyPr>
          <a:lstStyle/>
          <a:p>
            <a:pPr algn="ctr"/>
            <a:br>
              <a:rPr lang="en-GB" b="1">
                <a:solidFill>
                  <a:srgbClr val="009999"/>
                </a:solidFill>
              </a:rPr>
            </a:br>
            <a:r>
              <a:rPr lang="en-GB" b="1">
                <a:solidFill>
                  <a:srgbClr val="009999"/>
                </a:solidFill>
              </a:rPr>
              <a:t>Safeguarding : Help Us To Keep Children Safe </a:t>
            </a:r>
            <a:br>
              <a:rPr lang="en-GB" b="1">
                <a:solidFill>
                  <a:srgbClr val="009999"/>
                </a:solidFill>
              </a:rPr>
            </a:br>
            <a:endParaRPr lang="en-GB" b="1" dirty="0">
              <a:solidFill>
                <a:srgbClr val="009999"/>
              </a:solidFill>
            </a:endParaRPr>
          </a:p>
        </p:txBody>
      </p:sp>
      <p:pic>
        <p:nvPicPr>
          <p:cNvPr id="3" name="Content Placeholder 2" descr="A close-up of a screen">
            <a:extLst>
              <a:ext uri="{FF2B5EF4-FFF2-40B4-BE49-F238E27FC236}">
                <a16:creationId xmlns:a16="http://schemas.microsoft.com/office/drawing/2014/main" id="{39C66AA5-20C7-B797-6D04-AFF6773FF9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0745" y="1690688"/>
            <a:ext cx="10970510" cy="4935783"/>
          </a:xfrm>
          <a:solidFill>
            <a:schemeClr val="tx1"/>
          </a:solidFill>
        </p:spPr>
      </p:pic>
    </p:spTree>
    <p:extLst>
      <p:ext uri="{BB962C8B-B14F-4D97-AF65-F5344CB8AC3E}">
        <p14:creationId xmlns:p14="http://schemas.microsoft.com/office/powerpoint/2010/main" val="3410925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What To Do If Your Child Is Absent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fontScale="92500" lnSpcReduction="20000"/>
          </a:bodyPr>
          <a:lstStyle/>
          <a:p>
            <a:r>
              <a:rPr lang="en-GB" dirty="0">
                <a:solidFill>
                  <a:schemeClr val="bg1"/>
                </a:solidFill>
              </a:rPr>
              <a:t>If your child is not able to attend school you should contact the office on the morning of the absence by phone, by email or in person.  This should be done by 9.45 am. </a:t>
            </a:r>
          </a:p>
          <a:p>
            <a:r>
              <a:rPr lang="en-GB" dirty="0">
                <a:solidFill>
                  <a:schemeClr val="bg1"/>
                </a:solidFill>
              </a:rPr>
              <a:t>Please do not contact individual teachers by email to report an absence as messages can be missed.  </a:t>
            </a:r>
          </a:p>
          <a:p>
            <a:r>
              <a:rPr lang="en-GB" dirty="0">
                <a:solidFill>
                  <a:schemeClr val="bg1"/>
                </a:solidFill>
              </a:rPr>
              <a:t>If a child’s absence is not reported by 9.45am , we will send a reminder text to parents/ carers. If there is no response,  we will phone. If we can’t get hold of a parent/ carer we will try other contacts.  </a:t>
            </a:r>
          </a:p>
          <a:p>
            <a:r>
              <a:rPr lang="en-GB" dirty="0">
                <a:solidFill>
                  <a:schemeClr val="bg1"/>
                </a:solidFill>
              </a:rPr>
              <a:t>If we can’t find out where the child is, we will have to start our safeguarding procedures – which may involve phoning the police or making a home visit. </a:t>
            </a:r>
          </a:p>
          <a:p>
            <a:r>
              <a:rPr lang="en-GB" dirty="0">
                <a:solidFill>
                  <a:schemeClr val="bg1"/>
                </a:solidFill>
              </a:rPr>
              <a:t>Please help us to avoid this by reporting absences promptly!</a:t>
            </a:r>
          </a:p>
          <a:p>
            <a:endParaRPr lang="en-GB" dirty="0">
              <a:solidFill>
                <a:schemeClr val="bg1"/>
              </a:solidFill>
            </a:endParaRPr>
          </a:p>
        </p:txBody>
      </p:sp>
    </p:spTree>
    <p:extLst>
      <p:ext uri="{BB962C8B-B14F-4D97-AF65-F5344CB8AC3E}">
        <p14:creationId xmlns:p14="http://schemas.microsoft.com/office/powerpoint/2010/main" val="40786398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Collection From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fontScale="85000" lnSpcReduction="20000"/>
          </a:bodyPr>
          <a:lstStyle/>
          <a:p>
            <a:pPr>
              <a:lnSpc>
                <a:spcPct val="115000"/>
              </a:lnSpc>
            </a:pPr>
            <a:r>
              <a:rPr lang="en-GB" sz="2800" dirty="0">
                <a:solidFill>
                  <a:schemeClr val="bg1"/>
                </a:solidFill>
                <a:effectLst/>
                <a:latin typeface="Arial" panose="020B0604020202020204" pitchFamily="34" charset="0"/>
                <a:ea typeface="Arial" panose="020B0604020202020204" pitchFamily="34" charset="0"/>
              </a:rPr>
              <a:t>Please return the Picking Up Permission Form that was sent out last week by 22/09/23.</a:t>
            </a:r>
          </a:p>
          <a:p>
            <a:pPr>
              <a:lnSpc>
                <a:spcPct val="115000"/>
              </a:lnSpc>
            </a:pPr>
            <a:r>
              <a:rPr lang="en-GB" sz="2800" dirty="0">
                <a:solidFill>
                  <a:schemeClr val="bg1"/>
                </a:solidFill>
                <a:latin typeface="Arial" panose="020B0604020202020204" pitchFamily="34" charset="0"/>
                <a:ea typeface="Arial" panose="020B0604020202020204" pitchFamily="34" charset="0"/>
              </a:rPr>
              <a:t>It is important that we have up to date information about who has permission to collect your child from school. </a:t>
            </a:r>
            <a:endParaRPr lang="en-GB" sz="2800" dirty="0">
              <a:solidFill>
                <a:schemeClr val="bg1"/>
              </a:solidFill>
              <a:effectLst/>
              <a:latin typeface="Arial" panose="020B0604020202020204" pitchFamily="34" charset="0"/>
              <a:ea typeface="Arial" panose="020B0604020202020204" pitchFamily="34" charset="0"/>
            </a:endParaRPr>
          </a:p>
          <a:p>
            <a:pPr>
              <a:lnSpc>
                <a:spcPct val="115000"/>
              </a:lnSpc>
            </a:pPr>
            <a:r>
              <a:rPr lang="en-GB" sz="2800" dirty="0">
                <a:solidFill>
                  <a:schemeClr val="bg1"/>
                </a:solidFill>
                <a:effectLst/>
                <a:latin typeface="Arial" panose="020B0604020202020204" pitchFamily="34" charset="0"/>
                <a:ea typeface="Arial" panose="020B0604020202020204" pitchFamily="34" charset="0"/>
              </a:rPr>
              <a:t>If an adult not on the form is picking up your child, then </a:t>
            </a:r>
            <a:r>
              <a:rPr lang="en-GB" sz="2800" b="1" dirty="0">
                <a:solidFill>
                  <a:schemeClr val="bg1"/>
                </a:solidFill>
                <a:effectLst/>
                <a:latin typeface="Arial" panose="020B0604020202020204" pitchFamily="34" charset="0"/>
                <a:ea typeface="Arial" panose="020B0604020202020204" pitchFamily="34" charset="0"/>
              </a:rPr>
              <a:t>YOU MUST</a:t>
            </a:r>
            <a:r>
              <a:rPr lang="en-GB" sz="2800" dirty="0">
                <a:solidFill>
                  <a:schemeClr val="bg1"/>
                </a:solidFill>
                <a:effectLst/>
                <a:latin typeface="Arial" panose="020B0604020202020204" pitchFamily="34" charset="0"/>
                <a:ea typeface="Arial" panose="020B0604020202020204" pitchFamily="34" charset="0"/>
              </a:rPr>
              <a:t> ring / email the school office and leave a message. The message will then be given to the teacher. Teaching staff are busy</a:t>
            </a:r>
            <a:r>
              <a:rPr lang="en-GB" sz="2800" dirty="0">
                <a:solidFill>
                  <a:schemeClr val="bg1"/>
                </a:solidFill>
                <a:latin typeface="Arial" panose="020B0604020202020204" pitchFamily="34" charset="0"/>
                <a:ea typeface="Arial" panose="020B0604020202020204" pitchFamily="34" charset="0"/>
              </a:rPr>
              <a:t> and will not always pick-up an email so please contact the office. </a:t>
            </a:r>
            <a:endParaRPr lang="en-GB" sz="2800" dirty="0">
              <a:solidFill>
                <a:schemeClr val="bg1"/>
              </a:solidFill>
              <a:effectLst/>
              <a:latin typeface="Arial" panose="020B0604020202020204" pitchFamily="34" charset="0"/>
              <a:ea typeface="Arial" panose="020B0604020202020204" pitchFamily="34" charset="0"/>
            </a:endParaRPr>
          </a:p>
          <a:p>
            <a:pPr>
              <a:lnSpc>
                <a:spcPct val="115000"/>
              </a:lnSpc>
            </a:pPr>
            <a:r>
              <a:rPr lang="en-GB" sz="2800" dirty="0">
                <a:solidFill>
                  <a:schemeClr val="bg1"/>
                </a:solidFill>
                <a:effectLst/>
                <a:latin typeface="Arial" panose="020B0604020202020204" pitchFamily="34" charset="0"/>
                <a:ea typeface="Arial" panose="020B0604020202020204" pitchFamily="34" charset="0"/>
              </a:rPr>
              <a:t>Please don’t pass on messages verbally to staff on the school gate as school is a busy place. By contacting the office, you can be sure the message will be safely delivered.</a:t>
            </a:r>
          </a:p>
          <a:p>
            <a:endParaRPr lang="en-GB" dirty="0"/>
          </a:p>
        </p:txBody>
      </p:sp>
    </p:spTree>
    <p:extLst>
      <p:ext uri="{BB962C8B-B14F-4D97-AF65-F5344CB8AC3E}">
        <p14:creationId xmlns:p14="http://schemas.microsoft.com/office/powerpoint/2010/main" val="755930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80078F-F8AA-14E9-0534-C5CD04FB5877}"/>
              </a:ext>
            </a:extLst>
          </p:cNvPr>
          <p:cNvSpPr>
            <a:spLocks noGrp="1"/>
          </p:cNvSpPr>
          <p:nvPr>
            <p:ph type="title"/>
          </p:nvPr>
        </p:nvSpPr>
        <p:spPr>
          <a:solidFill>
            <a:schemeClr val="accent1">
              <a:lumMod val="40000"/>
              <a:lumOff val="60000"/>
            </a:schemeClr>
          </a:solidFill>
        </p:spPr>
        <p:txBody>
          <a:bodyPr>
            <a:normAutofit/>
          </a:bodyPr>
          <a:lstStyle/>
          <a:p>
            <a:pPr algn="ctr"/>
            <a:r>
              <a:rPr lang="en-GB" b="1" dirty="0">
                <a:solidFill>
                  <a:srgbClr val="009999"/>
                </a:solidFill>
              </a:rPr>
              <a:t>Safeguarding : Help Us To Keep Children Safe </a:t>
            </a:r>
            <a:br>
              <a:rPr lang="en-GB" b="1" dirty="0">
                <a:solidFill>
                  <a:srgbClr val="009999"/>
                </a:solidFill>
              </a:rPr>
            </a:br>
            <a:r>
              <a:rPr lang="en-GB" b="1" dirty="0">
                <a:solidFill>
                  <a:srgbClr val="009999"/>
                </a:solidFill>
              </a:rPr>
              <a:t>Medicines in School </a:t>
            </a:r>
          </a:p>
        </p:txBody>
      </p:sp>
      <p:sp>
        <p:nvSpPr>
          <p:cNvPr id="5" name="Content Placeholder 4">
            <a:extLst>
              <a:ext uri="{FF2B5EF4-FFF2-40B4-BE49-F238E27FC236}">
                <a16:creationId xmlns:a16="http://schemas.microsoft.com/office/drawing/2014/main" id="{F29AEE7D-D6F0-E535-D1E7-2DB89FC23B34}"/>
              </a:ext>
            </a:extLst>
          </p:cNvPr>
          <p:cNvSpPr>
            <a:spLocks noGrp="1"/>
          </p:cNvSpPr>
          <p:nvPr>
            <p:ph idx="1"/>
          </p:nvPr>
        </p:nvSpPr>
        <p:spPr>
          <a:solidFill>
            <a:schemeClr val="tx1"/>
          </a:solidFill>
        </p:spPr>
        <p:txBody>
          <a:bodyPr>
            <a:normAutofit lnSpcReduction="10000"/>
          </a:bodyPr>
          <a:lstStyle/>
          <a:p>
            <a:pPr marL="0" indent="0">
              <a:buNone/>
            </a:pPr>
            <a:r>
              <a:rPr lang="en-GB" dirty="0">
                <a:solidFill>
                  <a:schemeClr val="bg1"/>
                </a:solidFill>
              </a:rPr>
              <a:t> </a:t>
            </a:r>
          </a:p>
          <a:p>
            <a:pPr marL="0" indent="0">
              <a:buNone/>
            </a:pPr>
            <a:r>
              <a:rPr lang="en-GB" dirty="0">
                <a:solidFill>
                  <a:schemeClr val="bg1"/>
                </a:solidFill>
              </a:rPr>
              <a:t>If your child needs to take medicine  - regularly or for a short time - complete a medicines form.</a:t>
            </a:r>
          </a:p>
          <a:p>
            <a:pPr marL="0" indent="0">
              <a:buNone/>
            </a:pPr>
            <a:r>
              <a:rPr lang="en-GB" dirty="0">
                <a:solidFill>
                  <a:schemeClr val="bg1"/>
                </a:solidFill>
              </a:rPr>
              <a:t>You can collect a form from the office or download one from the website. </a:t>
            </a:r>
          </a:p>
          <a:p>
            <a:pPr marL="0" indent="0">
              <a:buNone/>
            </a:pPr>
            <a:r>
              <a:rPr lang="en-GB" dirty="0">
                <a:solidFill>
                  <a:schemeClr val="bg1"/>
                </a:solidFill>
              </a:rPr>
              <a:t>All medicine must be clearly labelled with your child’s name.</a:t>
            </a:r>
          </a:p>
          <a:p>
            <a:pPr marL="0" indent="0">
              <a:buNone/>
            </a:pPr>
            <a:r>
              <a:rPr lang="en-GB" dirty="0">
                <a:solidFill>
                  <a:schemeClr val="bg1"/>
                </a:solidFill>
              </a:rPr>
              <a:t>Take the medicine and the form to the office. </a:t>
            </a:r>
          </a:p>
          <a:p>
            <a:pPr marL="0" indent="0">
              <a:buNone/>
            </a:pPr>
            <a:r>
              <a:rPr lang="en-GB" dirty="0">
                <a:solidFill>
                  <a:schemeClr val="bg1"/>
                </a:solidFill>
              </a:rPr>
              <a:t>NO MEDICINE WILL BE ADMINSTRATERED IN SCHOOL WITHOUT A COMPLETE FORM. </a:t>
            </a:r>
          </a:p>
          <a:p>
            <a:pPr marL="0" indent="0">
              <a:buNone/>
            </a:pPr>
            <a:r>
              <a:rPr lang="en-GB" dirty="0">
                <a:solidFill>
                  <a:schemeClr val="bg1"/>
                </a:solidFill>
              </a:rPr>
              <a:t>NEVER LEAVE ANY MEDICINE IN YOUR CHILD’S BOOK BAG.</a:t>
            </a:r>
          </a:p>
        </p:txBody>
      </p:sp>
    </p:spTree>
    <p:extLst>
      <p:ext uri="{BB962C8B-B14F-4D97-AF65-F5344CB8AC3E}">
        <p14:creationId xmlns:p14="http://schemas.microsoft.com/office/powerpoint/2010/main" val="4225486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BEB583-321B-DA8F-6C1E-526A1FD6DF64}"/>
              </a:ext>
            </a:extLst>
          </p:cNvPr>
          <p:cNvPicPr>
            <a:picLocks noChangeAspect="1"/>
          </p:cNvPicPr>
          <p:nvPr/>
        </p:nvPicPr>
        <p:blipFill>
          <a:blip r:embed="rId2"/>
          <a:stretch>
            <a:fillRect/>
          </a:stretch>
        </p:blipFill>
        <p:spPr>
          <a:xfrm>
            <a:off x="1131219" y="403637"/>
            <a:ext cx="9865194" cy="6255071"/>
          </a:xfrm>
          <a:prstGeom prst="rect">
            <a:avLst/>
          </a:prstGeom>
        </p:spPr>
      </p:pic>
    </p:spTree>
    <p:extLst>
      <p:ext uri="{BB962C8B-B14F-4D97-AF65-F5344CB8AC3E}">
        <p14:creationId xmlns:p14="http://schemas.microsoft.com/office/powerpoint/2010/main" val="9979208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1BDD4BA-D32B-4633-8A47-D00230E6E901}"/>
              </a:ext>
            </a:extLst>
          </p:cNvPr>
          <p:cNvPicPr>
            <a:picLocks noChangeAspect="1"/>
          </p:cNvPicPr>
          <p:nvPr/>
        </p:nvPicPr>
        <p:blipFill>
          <a:blip r:embed="rId2"/>
          <a:stretch>
            <a:fillRect/>
          </a:stretch>
        </p:blipFill>
        <p:spPr>
          <a:xfrm>
            <a:off x="1657543" y="142415"/>
            <a:ext cx="9743882" cy="6688597"/>
          </a:xfrm>
          <a:prstGeom prst="rect">
            <a:avLst/>
          </a:prstGeom>
        </p:spPr>
      </p:pic>
    </p:spTree>
    <p:extLst>
      <p:ext uri="{BB962C8B-B14F-4D97-AF65-F5344CB8AC3E}">
        <p14:creationId xmlns:p14="http://schemas.microsoft.com/office/powerpoint/2010/main" val="2866914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E944383-47C1-4ADB-B390-B8C9C699D651}"/>
              </a:ext>
            </a:extLst>
          </p:cNvPr>
          <p:cNvPicPr>
            <a:picLocks noChangeAspect="1"/>
          </p:cNvPicPr>
          <p:nvPr/>
        </p:nvPicPr>
        <p:blipFill rotWithShape="1">
          <a:blip r:embed="rId2"/>
          <a:srcRect r="65984" b="48015"/>
          <a:stretch/>
        </p:blipFill>
        <p:spPr>
          <a:xfrm>
            <a:off x="3442017" y="175982"/>
            <a:ext cx="4313267" cy="4524835"/>
          </a:xfrm>
          <a:prstGeom prst="rect">
            <a:avLst/>
          </a:prstGeom>
        </p:spPr>
      </p:pic>
      <p:pic>
        <p:nvPicPr>
          <p:cNvPr id="5" name="Picture 2" descr="Joan Miro (Oil on Canvas) - Feb 27, 2018 | International Art Auction ...">
            <a:extLst>
              <a:ext uri="{FF2B5EF4-FFF2-40B4-BE49-F238E27FC236}">
                <a16:creationId xmlns:a16="http://schemas.microsoft.com/office/drawing/2014/main" id="{A8403249-EBC7-979B-95AB-B1017BF58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822254" y="-184626"/>
            <a:ext cx="1888211" cy="26094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D6B3670-8A65-C83C-0F48-12ED55564F14}"/>
              </a:ext>
            </a:extLst>
          </p:cNvPr>
          <p:cNvPicPr>
            <a:picLocks noChangeAspect="1"/>
          </p:cNvPicPr>
          <p:nvPr/>
        </p:nvPicPr>
        <p:blipFill>
          <a:blip r:embed="rId4"/>
          <a:stretch>
            <a:fillRect/>
          </a:stretch>
        </p:blipFill>
        <p:spPr>
          <a:xfrm>
            <a:off x="8781288" y="175982"/>
            <a:ext cx="3031457" cy="2119870"/>
          </a:xfrm>
          <a:prstGeom prst="rect">
            <a:avLst/>
          </a:prstGeom>
        </p:spPr>
      </p:pic>
      <p:pic>
        <p:nvPicPr>
          <p:cNvPr id="3074" name="Picture 2" descr="GC6T9MB Church Micro 10050...Milford - Holy Trinity (Multi-cache) in ...">
            <a:extLst>
              <a:ext uri="{FF2B5EF4-FFF2-40B4-BE49-F238E27FC236}">
                <a16:creationId xmlns:a16="http://schemas.microsoft.com/office/drawing/2014/main" id="{D373BB7B-4BB1-E31A-CD37-EF4C8E409A9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6400" y="4821791"/>
            <a:ext cx="2657475" cy="16620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9E06AE51-F05C-E016-3AF0-64087A3C0A67}"/>
              </a:ext>
            </a:extLst>
          </p:cNvPr>
          <p:cNvPicPr>
            <a:picLocks noChangeAspect="1"/>
          </p:cNvPicPr>
          <p:nvPr/>
        </p:nvPicPr>
        <p:blipFill>
          <a:blip r:embed="rId6"/>
          <a:stretch>
            <a:fillRect/>
          </a:stretch>
        </p:blipFill>
        <p:spPr>
          <a:xfrm>
            <a:off x="288463" y="2261630"/>
            <a:ext cx="2955791" cy="2224645"/>
          </a:xfrm>
          <a:prstGeom prst="rect">
            <a:avLst/>
          </a:prstGeom>
        </p:spPr>
      </p:pic>
      <p:pic>
        <p:nvPicPr>
          <p:cNvPr id="3076" name="Picture 4" descr="De La Soul raises over $600,000 on Kickstarter for first new album in a ...">
            <a:extLst>
              <a:ext uri="{FF2B5EF4-FFF2-40B4-BE49-F238E27FC236}">
                <a16:creationId xmlns:a16="http://schemas.microsoft.com/office/drawing/2014/main" id="{7D136046-0580-ACE1-89E4-CDD3C97DF14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5504" y="4551589"/>
            <a:ext cx="3079793" cy="205319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26277B7E-3438-392D-E035-76B02BE39120}"/>
              </a:ext>
            </a:extLst>
          </p:cNvPr>
          <p:cNvPicPr>
            <a:picLocks noChangeAspect="1"/>
          </p:cNvPicPr>
          <p:nvPr/>
        </p:nvPicPr>
        <p:blipFill>
          <a:blip r:embed="rId8"/>
          <a:stretch>
            <a:fillRect/>
          </a:stretch>
        </p:blipFill>
        <p:spPr>
          <a:xfrm>
            <a:off x="8226387" y="2438398"/>
            <a:ext cx="3436878" cy="4079619"/>
          </a:xfrm>
          <a:prstGeom prst="rect">
            <a:avLst/>
          </a:prstGeom>
        </p:spPr>
      </p:pic>
    </p:spTree>
    <p:extLst>
      <p:ext uri="{BB962C8B-B14F-4D97-AF65-F5344CB8AC3E}">
        <p14:creationId xmlns:p14="http://schemas.microsoft.com/office/powerpoint/2010/main" val="4145197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35760" y="2912188"/>
            <a:ext cx="6275040" cy="3417243"/>
          </a:xfrm>
        </p:spPr>
        <p:txBody>
          <a:bodyPr>
            <a:normAutofit/>
          </a:bodyPr>
          <a:lstStyle/>
          <a:p>
            <a:r>
              <a:rPr lang="en-GB" dirty="0">
                <a:solidFill>
                  <a:srgbClr val="FF0000"/>
                </a:solidFill>
                <a:latin typeface="Comic Sans MS" panose="030F0702030302020204" pitchFamily="66" charset="0"/>
              </a:rPr>
              <a:t>Foster a love of reading</a:t>
            </a:r>
          </a:p>
          <a:p>
            <a:r>
              <a:rPr lang="en-GB" dirty="0">
                <a:solidFill>
                  <a:srgbClr val="FF0000"/>
                </a:solidFill>
                <a:latin typeface="Comic Sans MS" panose="030F0702030302020204" pitchFamily="66" charset="0"/>
              </a:rPr>
              <a:t>Encourage reading for pleasure</a:t>
            </a:r>
          </a:p>
          <a:p>
            <a:r>
              <a:rPr lang="en-GB" dirty="0">
                <a:solidFill>
                  <a:srgbClr val="FF0000"/>
                </a:solidFill>
                <a:latin typeface="Comic Sans MS" panose="030F0702030302020204" pitchFamily="66" charset="0"/>
              </a:rPr>
              <a:t>Parent-child bond has such a positive effect on your child’s attitude to reading</a:t>
            </a:r>
          </a:p>
          <a:p>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5560" y="692697"/>
            <a:ext cx="2232248" cy="2219491"/>
          </a:xfrm>
          <a:prstGeom prst="ellipse">
            <a:avLst/>
          </a:prstGeom>
        </p:spPr>
      </p:pic>
      <p:sp>
        <p:nvSpPr>
          <p:cNvPr id="5" name="Title 1"/>
          <p:cNvSpPr>
            <a:spLocks noGrp="1"/>
          </p:cNvSpPr>
          <p:nvPr>
            <p:ph type="title"/>
          </p:nvPr>
        </p:nvSpPr>
        <p:spPr>
          <a:xfrm>
            <a:off x="4871864" y="274638"/>
            <a:ext cx="5338936" cy="1714202"/>
          </a:xfrm>
        </p:spPr>
        <p:txBody>
          <a:bodyPr>
            <a:normAutofit/>
          </a:bodyPr>
          <a:lstStyle/>
          <a:p>
            <a:r>
              <a:rPr lang="en-GB" b="1" u="sng" dirty="0">
                <a:solidFill>
                  <a:srgbClr val="FF0000"/>
                </a:solidFill>
                <a:latin typeface="Comic Sans MS" panose="030F0702030302020204" pitchFamily="66" charset="0"/>
              </a:rPr>
              <a:t>Positive attitudes </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to reading</a:t>
            </a:r>
          </a:p>
        </p:txBody>
      </p:sp>
    </p:spTree>
    <p:extLst>
      <p:ext uri="{BB962C8B-B14F-4D97-AF65-F5344CB8AC3E}">
        <p14:creationId xmlns:p14="http://schemas.microsoft.com/office/powerpoint/2010/main" val="4227819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1864" y="274638"/>
            <a:ext cx="5338936" cy="1714202"/>
          </a:xfrm>
        </p:spPr>
        <p:txBody>
          <a:bodyPr>
            <a:normAutofit/>
          </a:bodyPr>
          <a:lstStyle/>
          <a:p>
            <a:r>
              <a:rPr lang="en-GB" b="1" u="sng" dirty="0">
                <a:solidFill>
                  <a:srgbClr val="FF0000"/>
                </a:solidFill>
                <a:latin typeface="Comic Sans MS" panose="030F0702030302020204" pitchFamily="66" charset="0"/>
              </a:rPr>
              <a:t>Daily reading</a:t>
            </a:r>
          </a:p>
        </p:txBody>
      </p:sp>
      <p:sp>
        <p:nvSpPr>
          <p:cNvPr id="3" name="Content Placeholder 2"/>
          <p:cNvSpPr>
            <a:spLocks noGrp="1"/>
          </p:cNvSpPr>
          <p:nvPr>
            <p:ph idx="1"/>
          </p:nvPr>
        </p:nvSpPr>
        <p:spPr>
          <a:xfrm>
            <a:off x="2855640" y="2912188"/>
            <a:ext cx="7355160" cy="3213976"/>
          </a:xfrm>
        </p:spPr>
        <p:txBody>
          <a:bodyPr>
            <a:normAutofit fontScale="92500" lnSpcReduction="10000"/>
          </a:bodyPr>
          <a:lstStyle/>
          <a:p>
            <a:r>
              <a:rPr lang="en-GB" dirty="0">
                <a:solidFill>
                  <a:srgbClr val="FF0000"/>
                </a:solidFill>
                <a:latin typeface="Comic Sans MS" panose="030F0702030302020204" pitchFamily="66" charset="0"/>
              </a:rPr>
              <a:t>Set aside time each day to read- at least 3 times a week</a:t>
            </a:r>
          </a:p>
          <a:p>
            <a:r>
              <a:rPr lang="en-GB" dirty="0">
                <a:solidFill>
                  <a:srgbClr val="FF0000"/>
                </a:solidFill>
                <a:latin typeface="Comic Sans MS" panose="030F0702030302020204" pitchFamily="66" charset="0"/>
              </a:rPr>
              <a:t>Flick through a new book to look at the pictures </a:t>
            </a:r>
          </a:p>
          <a:p>
            <a:r>
              <a:rPr lang="en-GB" dirty="0">
                <a:solidFill>
                  <a:srgbClr val="FF0000"/>
                </a:solidFill>
                <a:latin typeface="Comic Sans MS" panose="030F0702030302020204" pitchFamily="66" charset="0"/>
              </a:rPr>
              <a:t>Sound out the words through Phonics</a:t>
            </a:r>
          </a:p>
          <a:p>
            <a:r>
              <a:rPr lang="en-GB" dirty="0">
                <a:solidFill>
                  <a:srgbClr val="FF0000"/>
                </a:solidFill>
                <a:latin typeface="Comic Sans MS" panose="030F0702030302020204" pitchFamily="66" charset="0"/>
              </a:rPr>
              <a:t>Praise your child for trying hard with their reading</a:t>
            </a:r>
          </a:p>
          <a:p>
            <a:r>
              <a:rPr lang="en-GB" dirty="0">
                <a:solidFill>
                  <a:srgbClr val="FF0000"/>
                </a:solidFill>
                <a:latin typeface="Comic Sans MS" panose="030F0702030302020204" pitchFamily="66" charset="0"/>
              </a:rPr>
              <a:t>Read to your child</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5560" y="692697"/>
            <a:ext cx="2232248" cy="2219491"/>
          </a:xfrm>
          <a:prstGeom prst="ellipse">
            <a:avLst/>
          </a:prstGeom>
        </p:spPr>
      </p:pic>
    </p:spTree>
    <p:extLst>
      <p:ext uri="{BB962C8B-B14F-4D97-AF65-F5344CB8AC3E}">
        <p14:creationId xmlns:p14="http://schemas.microsoft.com/office/powerpoint/2010/main" val="2681813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6"/>
          <p:cNvSpPr txBox="1">
            <a:spLocks/>
          </p:cNvSpPr>
          <p:nvPr/>
        </p:nvSpPr>
        <p:spPr>
          <a:xfrm>
            <a:off x="1866112" y="230950"/>
            <a:ext cx="8220075" cy="105587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latin typeface="Tuffy" panose="020B0603060100000000" pitchFamily="34" charset="0"/>
                <a:ea typeface="Tuffy" panose="020B0603060100000000" pitchFamily="34" charset="0"/>
                <a:cs typeface="Tahoma" panose="020B0604030504040204" pitchFamily="34" charset="0"/>
              </a:rPr>
              <a:t>What makes a good reader?</a:t>
            </a:r>
          </a:p>
        </p:txBody>
      </p:sp>
      <p:grpSp>
        <p:nvGrpSpPr>
          <p:cNvPr id="84" name="Group 83"/>
          <p:cNvGrpSpPr/>
          <p:nvPr/>
        </p:nvGrpSpPr>
        <p:grpSpPr>
          <a:xfrm>
            <a:off x="1881750" y="2130103"/>
            <a:ext cx="1867460" cy="3013417"/>
            <a:chOff x="357750" y="2130102"/>
            <a:chExt cx="1867460" cy="3013417"/>
          </a:xfrm>
        </p:grpSpPr>
        <p:sp>
          <p:nvSpPr>
            <p:cNvPr id="6" name="Rectangle 5"/>
            <p:cNvSpPr/>
            <p:nvPr/>
          </p:nvSpPr>
          <p:spPr>
            <a:xfrm>
              <a:off x="574767" y="2435152"/>
              <a:ext cx="1484150" cy="2708366"/>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11555" y="3724989"/>
              <a:ext cx="1359850" cy="1359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50087" y="3799841"/>
              <a:ext cx="1364864" cy="1343678"/>
            </a:xfrm>
            <a:prstGeom prst="rect">
              <a:avLst/>
            </a:prstGeom>
          </p:spPr>
        </p:pic>
        <p:sp>
          <p:nvSpPr>
            <p:cNvPr id="12" name="Content Placeholder 6"/>
            <p:cNvSpPr txBox="1">
              <a:spLocks/>
            </p:cNvSpPr>
            <p:nvPr/>
          </p:nvSpPr>
          <p:spPr>
            <a:xfrm>
              <a:off x="357750" y="2130102"/>
              <a:ext cx="1867460"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Vocabulary Victor</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1a:</a:t>
              </a:r>
            </a:p>
            <a:p>
              <a:pPr algn="ct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Draw on knowledge of vocabulary to understand texts.</a:t>
              </a:r>
            </a:p>
          </p:txBody>
        </p:sp>
      </p:grpSp>
      <p:grpSp>
        <p:nvGrpSpPr>
          <p:cNvPr id="83" name="Group 82"/>
          <p:cNvGrpSpPr/>
          <p:nvPr/>
        </p:nvGrpSpPr>
        <p:grpSpPr>
          <a:xfrm>
            <a:off x="3471477" y="2426779"/>
            <a:ext cx="1877784" cy="2727305"/>
            <a:chOff x="1947477" y="2426778"/>
            <a:chExt cx="1877784" cy="2727305"/>
          </a:xfrm>
        </p:grpSpPr>
        <p:sp>
          <p:nvSpPr>
            <p:cNvPr id="13" name="Rectangle 12"/>
            <p:cNvSpPr/>
            <p:nvPr/>
          </p:nvSpPr>
          <p:spPr>
            <a:xfrm>
              <a:off x="2153706" y="2435152"/>
              <a:ext cx="1485632" cy="27189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427494" y="4220915"/>
              <a:ext cx="863924" cy="8639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297451" y="4135673"/>
              <a:ext cx="1374459" cy="1018410"/>
            </a:xfrm>
            <a:prstGeom prst="rect">
              <a:avLst/>
            </a:prstGeom>
          </p:spPr>
        </p:pic>
        <p:sp>
          <p:nvSpPr>
            <p:cNvPr id="29" name="Content Placeholder 6"/>
            <p:cNvSpPr txBox="1">
              <a:spLocks/>
            </p:cNvSpPr>
            <p:nvPr/>
          </p:nvSpPr>
          <p:spPr>
            <a:xfrm>
              <a:off x="1947477" y="2426778"/>
              <a:ext cx="1877784"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Rex Retriever</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1b:</a:t>
              </a:r>
              <a:b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Identify/explain key aspects of fiction and non-fiction texts such as characters, events, titles and     information.</a:t>
              </a:r>
            </a:p>
          </p:txBody>
        </p:sp>
      </p:grpSp>
      <p:grpSp>
        <p:nvGrpSpPr>
          <p:cNvPr id="82" name="Group 81"/>
          <p:cNvGrpSpPr/>
          <p:nvPr/>
        </p:nvGrpSpPr>
        <p:grpSpPr>
          <a:xfrm>
            <a:off x="5068547" y="2131958"/>
            <a:ext cx="1867460" cy="3013416"/>
            <a:chOff x="3544547" y="2131958"/>
            <a:chExt cx="1867460" cy="3013416"/>
          </a:xfrm>
        </p:grpSpPr>
        <p:sp>
          <p:nvSpPr>
            <p:cNvPr id="59" name="Rectangle 58"/>
            <p:cNvSpPr/>
            <p:nvPr/>
          </p:nvSpPr>
          <p:spPr>
            <a:xfrm>
              <a:off x="3735437" y="2437008"/>
              <a:ext cx="1484150" cy="270836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3772225" y="3726845"/>
              <a:ext cx="1359850" cy="1359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 name="Picture 60"/>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760254" y="3721387"/>
              <a:ext cx="1451906" cy="1422131"/>
            </a:xfrm>
            <a:prstGeom prst="rect">
              <a:avLst/>
            </a:prstGeom>
          </p:spPr>
        </p:pic>
        <p:sp>
          <p:nvSpPr>
            <p:cNvPr id="62" name="Content Placeholder 6"/>
            <p:cNvSpPr txBox="1">
              <a:spLocks/>
            </p:cNvSpPr>
            <p:nvPr/>
          </p:nvSpPr>
          <p:spPr>
            <a:xfrm>
              <a:off x="3544547" y="2131958"/>
              <a:ext cx="1867460"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Sequencing Suki</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1c:</a:t>
              </a:r>
            </a:p>
            <a:p>
              <a:pPr algn="ct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Identify and explain the sequence of events in texts.</a:t>
              </a:r>
            </a:p>
          </p:txBody>
        </p:sp>
      </p:grpSp>
      <p:grpSp>
        <p:nvGrpSpPr>
          <p:cNvPr id="81" name="Group 80"/>
          <p:cNvGrpSpPr/>
          <p:nvPr/>
        </p:nvGrpSpPr>
        <p:grpSpPr>
          <a:xfrm>
            <a:off x="6642646" y="1957417"/>
            <a:ext cx="1877784" cy="3198522"/>
            <a:chOff x="5125565" y="1957417"/>
            <a:chExt cx="1877784" cy="3198522"/>
          </a:xfrm>
        </p:grpSpPr>
        <p:sp>
          <p:nvSpPr>
            <p:cNvPr id="63" name="Rectangle 62"/>
            <p:cNvSpPr/>
            <p:nvPr/>
          </p:nvSpPr>
          <p:spPr>
            <a:xfrm>
              <a:off x="5331794" y="2437008"/>
              <a:ext cx="1485632" cy="2718931"/>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Content Placeholder 6"/>
            <p:cNvSpPr txBox="1">
              <a:spLocks/>
            </p:cNvSpPr>
            <p:nvPr/>
          </p:nvSpPr>
          <p:spPr>
            <a:xfrm>
              <a:off x="5125565" y="1957417"/>
              <a:ext cx="1877784"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Inference Iggy</a:t>
              </a:r>
              <a:b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1d:</a:t>
              </a:r>
              <a:endPar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endParaRP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Make inferences from the text.</a:t>
              </a:r>
            </a:p>
          </p:txBody>
        </p:sp>
        <p:sp>
          <p:nvSpPr>
            <p:cNvPr id="70" name="Oval 69"/>
            <p:cNvSpPr/>
            <p:nvPr/>
          </p:nvSpPr>
          <p:spPr>
            <a:xfrm>
              <a:off x="5396484" y="3703183"/>
              <a:ext cx="1359850" cy="1359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 name="Picture 70"/>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604021" y="3585095"/>
              <a:ext cx="1117781" cy="1558423"/>
            </a:xfrm>
            <a:prstGeom prst="rect">
              <a:avLst/>
            </a:prstGeom>
          </p:spPr>
        </p:pic>
      </p:grpSp>
      <p:grpSp>
        <p:nvGrpSpPr>
          <p:cNvPr id="80" name="Group 79"/>
          <p:cNvGrpSpPr/>
          <p:nvPr/>
        </p:nvGrpSpPr>
        <p:grpSpPr>
          <a:xfrm>
            <a:off x="8236789" y="2136799"/>
            <a:ext cx="1877784" cy="3019140"/>
            <a:chOff x="6712789" y="2136799"/>
            <a:chExt cx="1877784" cy="3019140"/>
          </a:xfrm>
        </p:grpSpPr>
        <p:sp>
          <p:nvSpPr>
            <p:cNvPr id="75" name="Rectangle 74"/>
            <p:cNvSpPr/>
            <p:nvPr/>
          </p:nvSpPr>
          <p:spPr>
            <a:xfrm>
              <a:off x="6919018" y="2437008"/>
              <a:ext cx="1485632" cy="27189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Content Placeholder 6"/>
            <p:cNvSpPr txBox="1">
              <a:spLocks/>
            </p:cNvSpPr>
            <p:nvPr/>
          </p:nvSpPr>
          <p:spPr>
            <a:xfrm>
              <a:off x="6712789" y="2136799"/>
              <a:ext cx="1877784"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Predicting Pip</a:t>
              </a:r>
              <a:b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1e:</a:t>
              </a:r>
              <a:endPar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endParaRP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Predict what might happen on the basis of what has been read so far.</a:t>
              </a:r>
            </a:p>
          </p:txBody>
        </p:sp>
        <p:sp>
          <p:nvSpPr>
            <p:cNvPr id="77" name="Oval 76"/>
            <p:cNvSpPr/>
            <p:nvPr/>
          </p:nvSpPr>
          <p:spPr>
            <a:xfrm>
              <a:off x="6983708" y="3703183"/>
              <a:ext cx="1359850" cy="1359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9" name="Picture 78"/>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919018" y="3682908"/>
              <a:ext cx="1485632" cy="1471175"/>
            </a:xfrm>
            <a:prstGeom prst="rect">
              <a:avLst/>
            </a:prstGeom>
          </p:spPr>
        </p:pic>
      </p:grpSp>
      <p:sp>
        <p:nvSpPr>
          <p:cNvPr id="8" name="Content Placeholder 2">
            <a:extLst>
              <a:ext uri="{FF2B5EF4-FFF2-40B4-BE49-F238E27FC236}">
                <a16:creationId xmlns:a16="http://schemas.microsoft.com/office/drawing/2014/main" id="{FBDE40C1-2CED-4EC6-BB26-66CA2C1DCABD}"/>
              </a:ext>
            </a:extLst>
          </p:cNvPr>
          <p:cNvSpPr txBox="1">
            <a:spLocks/>
          </p:cNvSpPr>
          <p:nvPr/>
        </p:nvSpPr>
        <p:spPr>
          <a:xfrm>
            <a:off x="888362" y="1044527"/>
            <a:ext cx="8549951" cy="32139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FF0000"/>
                </a:solidFill>
                <a:latin typeface="Comic Sans MS" panose="030F0702030302020204" pitchFamily="66" charset="0"/>
              </a:rPr>
              <a:t>Being able to understand what’s been read</a:t>
            </a:r>
          </a:p>
          <a:p>
            <a:r>
              <a:rPr lang="en-GB" dirty="0">
                <a:solidFill>
                  <a:srgbClr val="FF0000"/>
                </a:solidFill>
                <a:latin typeface="Comic Sans MS" panose="030F0702030302020204" pitchFamily="66" charset="0"/>
              </a:rPr>
              <a:t>Talk about the text</a:t>
            </a:r>
          </a:p>
        </p:txBody>
      </p:sp>
    </p:spTree>
    <p:extLst>
      <p:ext uri="{BB962C8B-B14F-4D97-AF65-F5344CB8AC3E}">
        <p14:creationId xmlns:p14="http://schemas.microsoft.com/office/powerpoint/2010/main" val="405401345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400"/>
                                        <p:tgtEl>
                                          <p:spTgt spid="84"/>
                                        </p:tgtEl>
                                      </p:cBhvr>
                                    </p:animEffect>
                                    <p:anim calcmode="lin" valueType="num">
                                      <p:cBhvr>
                                        <p:cTn id="13" dur="400" fill="hold"/>
                                        <p:tgtEl>
                                          <p:spTgt spid="84"/>
                                        </p:tgtEl>
                                        <p:attrNameLst>
                                          <p:attrName>ppt_x</p:attrName>
                                        </p:attrNameLst>
                                      </p:cBhvr>
                                      <p:tavLst>
                                        <p:tav tm="0">
                                          <p:val>
                                            <p:strVal val="#ppt_x"/>
                                          </p:val>
                                        </p:tav>
                                        <p:tav tm="100000">
                                          <p:val>
                                            <p:strVal val="#ppt_x"/>
                                          </p:val>
                                        </p:tav>
                                      </p:tavLst>
                                    </p:anim>
                                    <p:anim calcmode="lin" valueType="num">
                                      <p:cBhvr>
                                        <p:cTn id="14" dur="400" fill="hold"/>
                                        <p:tgtEl>
                                          <p:spTgt spid="8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400"/>
                                        <p:tgtEl>
                                          <p:spTgt spid="83"/>
                                        </p:tgtEl>
                                      </p:cBhvr>
                                    </p:animEffect>
                                    <p:anim calcmode="lin" valueType="num">
                                      <p:cBhvr>
                                        <p:cTn id="20" dur="400" fill="hold"/>
                                        <p:tgtEl>
                                          <p:spTgt spid="83"/>
                                        </p:tgtEl>
                                        <p:attrNameLst>
                                          <p:attrName>ppt_x</p:attrName>
                                        </p:attrNameLst>
                                      </p:cBhvr>
                                      <p:tavLst>
                                        <p:tav tm="0">
                                          <p:val>
                                            <p:strVal val="#ppt_x"/>
                                          </p:val>
                                        </p:tav>
                                        <p:tav tm="100000">
                                          <p:val>
                                            <p:strVal val="#ppt_x"/>
                                          </p:val>
                                        </p:tav>
                                      </p:tavLst>
                                    </p:anim>
                                    <p:anim calcmode="lin" valueType="num">
                                      <p:cBhvr>
                                        <p:cTn id="21" dur="4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2"/>
                                        </p:tgtEl>
                                        <p:attrNameLst>
                                          <p:attrName>style.visibility</p:attrName>
                                        </p:attrNameLst>
                                      </p:cBhvr>
                                      <p:to>
                                        <p:strVal val="visible"/>
                                      </p:to>
                                    </p:set>
                                    <p:animEffect transition="in" filter="fade">
                                      <p:cBhvr>
                                        <p:cTn id="26" dur="400"/>
                                        <p:tgtEl>
                                          <p:spTgt spid="82"/>
                                        </p:tgtEl>
                                      </p:cBhvr>
                                    </p:animEffect>
                                    <p:anim calcmode="lin" valueType="num">
                                      <p:cBhvr>
                                        <p:cTn id="27" dur="400" fill="hold"/>
                                        <p:tgtEl>
                                          <p:spTgt spid="82"/>
                                        </p:tgtEl>
                                        <p:attrNameLst>
                                          <p:attrName>ppt_x</p:attrName>
                                        </p:attrNameLst>
                                      </p:cBhvr>
                                      <p:tavLst>
                                        <p:tav tm="0">
                                          <p:val>
                                            <p:strVal val="#ppt_x"/>
                                          </p:val>
                                        </p:tav>
                                        <p:tav tm="100000">
                                          <p:val>
                                            <p:strVal val="#ppt_x"/>
                                          </p:val>
                                        </p:tav>
                                      </p:tavLst>
                                    </p:anim>
                                    <p:anim calcmode="lin" valueType="num">
                                      <p:cBhvr>
                                        <p:cTn id="28" dur="400" fill="hold"/>
                                        <p:tgtEl>
                                          <p:spTgt spid="8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400"/>
                                        <p:tgtEl>
                                          <p:spTgt spid="81"/>
                                        </p:tgtEl>
                                      </p:cBhvr>
                                    </p:animEffect>
                                    <p:anim calcmode="lin" valueType="num">
                                      <p:cBhvr>
                                        <p:cTn id="34" dur="400" fill="hold"/>
                                        <p:tgtEl>
                                          <p:spTgt spid="81"/>
                                        </p:tgtEl>
                                        <p:attrNameLst>
                                          <p:attrName>ppt_x</p:attrName>
                                        </p:attrNameLst>
                                      </p:cBhvr>
                                      <p:tavLst>
                                        <p:tav tm="0">
                                          <p:val>
                                            <p:strVal val="#ppt_x"/>
                                          </p:val>
                                        </p:tav>
                                        <p:tav tm="100000">
                                          <p:val>
                                            <p:strVal val="#ppt_x"/>
                                          </p:val>
                                        </p:tav>
                                      </p:tavLst>
                                    </p:anim>
                                    <p:anim calcmode="lin" valueType="num">
                                      <p:cBhvr>
                                        <p:cTn id="35" dur="4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fade">
                                      <p:cBhvr>
                                        <p:cTn id="40" dur="400"/>
                                        <p:tgtEl>
                                          <p:spTgt spid="80"/>
                                        </p:tgtEl>
                                      </p:cBhvr>
                                    </p:animEffect>
                                    <p:anim calcmode="lin" valueType="num">
                                      <p:cBhvr>
                                        <p:cTn id="41" dur="400" fill="hold"/>
                                        <p:tgtEl>
                                          <p:spTgt spid="80"/>
                                        </p:tgtEl>
                                        <p:attrNameLst>
                                          <p:attrName>ppt_x</p:attrName>
                                        </p:attrNameLst>
                                      </p:cBhvr>
                                      <p:tavLst>
                                        <p:tav tm="0">
                                          <p:val>
                                            <p:strVal val="#ppt_x"/>
                                          </p:val>
                                        </p:tav>
                                        <p:tav tm="100000">
                                          <p:val>
                                            <p:strVal val="#ppt_x"/>
                                          </p:val>
                                        </p:tav>
                                      </p:tavLst>
                                    </p:anim>
                                    <p:anim calcmode="lin" valueType="num">
                                      <p:cBhvr>
                                        <p:cTn id="42" dur="4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8190" y="13381"/>
            <a:ext cx="4690864" cy="1642195"/>
          </a:xfrm>
        </p:spPr>
        <p:txBody>
          <a:bodyPr>
            <a:normAutofit/>
          </a:bodyPr>
          <a:lstStyle/>
          <a:p>
            <a:r>
              <a:rPr lang="en-GB" u="sng" dirty="0">
                <a:solidFill>
                  <a:srgbClr val="FF0000"/>
                </a:solidFill>
                <a:latin typeface="Comic Sans MS" panose="030F0702030302020204" pitchFamily="66" charset="0"/>
              </a:rPr>
              <a:t>Reading books</a:t>
            </a:r>
          </a:p>
        </p:txBody>
      </p:sp>
      <p:sp>
        <p:nvSpPr>
          <p:cNvPr id="3" name="Content Placeholder 2"/>
          <p:cNvSpPr>
            <a:spLocks noGrp="1"/>
          </p:cNvSpPr>
          <p:nvPr>
            <p:ph idx="1"/>
          </p:nvPr>
        </p:nvSpPr>
        <p:spPr>
          <a:xfrm>
            <a:off x="443372" y="1727192"/>
            <a:ext cx="11305255" cy="4309714"/>
          </a:xfrm>
        </p:spPr>
        <p:txBody>
          <a:bodyPr>
            <a:normAutofit lnSpcReduction="10000"/>
          </a:bodyPr>
          <a:lstStyle/>
          <a:p>
            <a:r>
              <a:rPr lang="en-GB" dirty="0">
                <a:solidFill>
                  <a:srgbClr val="FF0000"/>
                </a:solidFill>
                <a:latin typeface="Comic Sans MS" panose="030F0702030302020204" pitchFamily="66" charset="0"/>
              </a:rPr>
              <a:t>Changed weekly on a Monday or if we read with them through the week and find that they are confident reading their books.</a:t>
            </a:r>
          </a:p>
          <a:p>
            <a:r>
              <a:rPr lang="en-GB" dirty="0">
                <a:solidFill>
                  <a:srgbClr val="FF0000"/>
                </a:solidFill>
                <a:latin typeface="Comic Sans MS" panose="030F0702030302020204" pitchFamily="66" charset="0"/>
              </a:rPr>
              <a:t>Slow, steady and secure</a:t>
            </a:r>
          </a:p>
          <a:p>
            <a:r>
              <a:rPr lang="en-GB" dirty="0">
                <a:solidFill>
                  <a:srgbClr val="FF0000"/>
                </a:solidFill>
                <a:latin typeface="Comic Sans MS" panose="030F0702030302020204" pitchFamily="66" charset="0"/>
              </a:rPr>
              <a:t>Ensure full understanding</a:t>
            </a:r>
          </a:p>
          <a:p>
            <a:r>
              <a:rPr lang="en-GB" dirty="0">
                <a:solidFill>
                  <a:srgbClr val="FF0000"/>
                </a:solidFill>
                <a:latin typeface="Comic Sans MS" panose="030F0702030302020204" pitchFamily="66" charset="0"/>
              </a:rPr>
              <a:t>Reading with fluency</a:t>
            </a:r>
          </a:p>
          <a:p>
            <a:endParaRPr lang="en-GB" dirty="0">
              <a:solidFill>
                <a:srgbClr val="FF0000"/>
              </a:solidFill>
              <a:latin typeface="Comic Sans MS" panose="030F0702030302020204" pitchFamily="66" charset="0"/>
            </a:endParaRPr>
          </a:p>
          <a:p>
            <a:r>
              <a:rPr lang="en-GB" sz="2800" dirty="0">
                <a:solidFill>
                  <a:srgbClr val="FF0000"/>
                </a:solidFill>
                <a:effectLst/>
                <a:latin typeface="Comic Sans MS" panose="030F0702030302020204" pitchFamily="66" charset="0"/>
                <a:ea typeface="Calibri" panose="020F0502020204030204" pitchFamily="34" charset="0"/>
              </a:rPr>
              <a:t>We hear the children read in guided reading, </a:t>
            </a:r>
          </a:p>
          <a:p>
            <a:pPr marL="0" indent="0">
              <a:buNone/>
            </a:pPr>
            <a:r>
              <a:rPr lang="en-GB" sz="2800" dirty="0">
                <a:solidFill>
                  <a:srgbClr val="FF0000"/>
                </a:solidFill>
                <a:effectLst/>
                <a:latin typeface="Comic Sans MS" panose="030F0702030302020204" pitchFamily="66" charset="0"/>
                <a:ea typeface="Calibri" panose="020F0502020204030204" pitchFamily="34" charset="0"/>
              </a:rPr>
              <a:t>so the teacher doesn’t always hear 1:1 and </a:t>
            </a:r>
          </a:p>
          <a:p>
            <a:pPr marL="0" indent="0">
              <a:buNone/>
            </a:pPr>
            <a:r>
              <a:rPr lang="en-GB" sz="2800" dirty="0">
                <a:solidFill>
                  <a:srgbClr val="FF0000"/>
                </a:solidFill>
                <a:effectLst/>
                <a:latin typeface="Comic Sans MS" panose="030F0702030302020204" pitchFamily="66" charset="0"/>
                <a:ea typeface="Calibri" panose="020F0502020204030204" pitchFamily="34" charset="0"/>
              </a:rPr>
              <a:t>record in reading record.</a:t>
            </a:r>
          </a:p>
          <a:p>
            <a:endParaRPr lang="en-GB" dirty="0">
              <a:solidFill>
                <a:srgbClr val="FF0000"/>
              </a:solidFill>
              <a:latin typeface="Comic Sans MS" panose="030F0702030302020204" pitchFamily="66"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43372" y="274638"/>
            <a:ext cx="1178341" cy="1171607"/>
          </a:xfrm>
          <a:prstGeom prst="ellipse">
            <a:avLst/>
          </a:prstGeom>
        </p:spPr>
      </p:pic>
      <p:pic>
        <p:nvPicPr>
          <p:cNvPr id="7" name="Picture 6">
            <a:extLst>
              <a:ext uri="{FF2B5EF4-FFF2-40B4-BE49-F238E27FC236}">
                <a16:creationId xmlns:a16="http://schemas.microsoft.com/office/drawing/2014/main" id="{F6BFA36F-2E45-4A75-9AA9-9AC9A8A2AAC4}"/>
              </a:ext>
            </a:extLst>
          </p:cNvPr>
          <p:cNvPicPr>
            <a:picLocks noChangeAspect="1"/>
          </p:cNvPicPr>
          <p:nvPr/>
        </p:nvPicPr>
        <p:blipFill rotWithShape="1">
          <a:blip r:embed="rId3"/>
          <a:srcRect l="37400" t="24531" r="36613" b="12952"/>
          <a:stretch/>
        </p:blipFill>
        <p:spPr>
          <a:xfrm>
            <a:off x="8392555" y="4012162"/>
            <a:ext cx="3713374" cy="2630813"/>
          </a:xfrm>
          <a:prstGeom prst="rect">
            <a:avLst/>
          </a:prstGeom>
        </p:spPr>
      </p:pic>
    </p:spTree>
    <p:extLst>
      <p:ext uri="{BB962C8B-B14F-4D97-AF65-F5344CB8AC3E}">
        <p14:creationId xmlns:p14="http://schemas.microsoft.com/office/powerpoint/2010/main" val="2741040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9936" y="274638"/>
            <a:ext cx="4690864" cy="1642195"/>
          </a:xfrm>
        </p:spPr>
        <p:txBody>
          <a:bodyPr>
            <a:normAutofit/>
          </a:bodyPr>
          <a:lstStyle/>
          <a:p>
            <a:r>
              <a:rPr lang="en-GB" u="sng" dirty="0">
                <a:solidFill>
                  <a:srgbClr val="FF0000"/>
                </a:solidFill>
                <a:latin typeface="Comic Sans MS" panose="030F0702030302020204" pitchFamily="66" charset="0"/>
              </a:rPr>
              <a:t>Rocket Phonics</a:t>
            </a:r>
          </a:p>
        </p:txBody>
      </p:sp>
      <p:sp>
        <p:nvSpPr>
          <p:cNvPr id="3" name="Content Placeholder 2"/>
          <p:cNvSpPr>
            <a:spLocks noGrp="1"/>
          </p:cNvSpPr>
          <p:nvPr>
            <p:ph idx="1"/>
          </p:nvPr>
        </p:nvSpPr>
        <p:spPr>
          <a:xfrm>
            <a:off x="3935760" y="2912187"/>
            <a:ext cx="6275040" cy="3213976"/>
          </a:xfrm>
        </p:spPr>
        <p:txBody>
          <a:bodyPr>
            <a:normAutofit/>
          </a:bodyPr>
          <a:lstStyle/>
          <a:p>
            <a:r>
              <a:rPr lang="en-GB" dirty="0">
                <a:solidFill>
                  <a:srgbClr val="FF0000"/>
                </a:solidFill>
                <a:latin typeface="Comic Sans MS" panose="030F0702030302020204" pitchFamily="66" charset="0"/>
              </a:rPr>
              <a:t>Text based programme with Interactive big books</a:t>
            </a:r>
          </a:p>
          <a:p>
            <a:r>
              <a:rPr lang="en-GB" dirty="0">
                <a:solidFill>
                  <a:srgbClr val="FF0000"/>
                </a:solidFill>
                <a:latin typeface="Comic Sans MS" panose="030F0702030302020204" pitchFamily="66" charset="0"/>
              </a:rPr>
              <a:t>Pupil Practice Booklets</a:t>
            </a:r>
          </a:p>
          <a:p>
            <a:r>
              <a:rPr lang="en-GB" dirty="0">
                <a:solidFill>
                  <a:srgbClr val="FF0000"/>
                </a:solidFill>
                <a:latin typeface="Comic Sans MS" panose="030F0702030302020204" pitchFamily="66" charset="0"/>
              </a:rPr>
              <a:t>Follow two part lessons- blending and segmenting</a:t>
            </a:r>
          </a:p>
          <a:p>
            <a:r>
              <a:rPr lang="en-GB" sz="1200" dirty="0">
                <a:hlinkClick r:id="rId2"/>
              </a:rPr>
              <a:t>Reading Planet Rocket Phonics: The Teaching Week - YouTube</a:t>
            </a:r>
            <a:endParaRPr lang="en-GB" sz="1200" dirty="0">
              <a:solidFill>
                <a:srgbClr val="FF0000"/>
              </a:solidFill>
              <a:latin typeface="Comic Sans MS" panose="030F0702030302020204" pitchFamily="66"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135560" y="692697"/>
            <a:ext cx="2232248" cy="2219491"/>
          </a:xfrm>
          <a:prstGeom prst="ellipse">
            <a:avLst/>
          </a:prstGeom>
        </p:spPr>
      </p:pic>
      <p:pic>
        <p:nvPicPr>
          <p:cNvPr id="5" name="Picture 4">
            <a:extLst>
              <a:ext uri="{FF2B5EF4-FFF2-40B4-BE49-F238E27FC236}">
                <a16:creationId xmlns:a16="http://schemas.microsoft.com/office/drawing/2014/main" id="{43DED069-151A-48AD-B47D-3271035A4AE8}"/>
              </a:ext>
            </a:extLst>
          </p:cNvPr>
          <p:cNvPicPr>
            <a:picLocks noChangeAspect="1"/>
          </p:cNvPicPr>
          <p:nvPr/>
        </p:nvPicPr>
        <p:blipFill>
          <a:blip r:embed="rId4"/>
          <a:stretch>
            <a:fillRect/>
          </a:stretch>
        </p:blipFill>
        <p:spPr>
          <a:xfrm>
            <a:off x="837266" y="4180779"/>
            <a:ext cx="2596588" cy="1659751"/>
          </a:xfrm>
          <a:prstGeom prst="rect">
            <a:avLst/>
          </a:prstGeom>
        </p:spPr>
      </p:pic>
      <p:pic>
        <p:nvPicPr>
          <p:cNvPr id="6" name="Picture 5">
            <a:extLst>
              <a:ext uri="{FF2B5EF4-FFF2-40B4-BE49-F238E27FC236}">
                <a16:creationId xmlns:a16="http://schemas.microsoft.com/office/drawing/2014/main" id="{86A93284-3CE0-4BB1-9865-88729EEE5A33}"/>
              </a:ext>
            </a:extLst>
          </p:cNvPr>
          <p:cNvPicPr>
            <a:picLocks noChangeAspect="1"/>
          </p:cNvPicPr>
          <p:nvPr/>
        </p:nvPicPr>
        <p:blipFill>
          <a:blip r:embed="rId5"/>
          <a:stretch>
            <a:fillRect/>
          </a:stretch>
        </p:blipFill>
        <p:spPr>
          <a:xfrm>
            <a:off x="10312308" y="3309669"/>
            <a:ext cx="1622779" cy="2419011"/>
          </a:xfrm>
          <a:prstGeom prst="rect">
            <a:avLst/>
          </a:prstGeom>
        </p:spPr>
      </p:pic>
    </p:spTree>
    <p:extLst>
      <p:ext uri="{BB962C8B-B14F-4D97-AF65-F5344CB8AC3E}">
        <p14:creationId xmlns:p14="http://schemas.microsoft.com/office/powerpoint/2010/main" val="168689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9936" y="274638"/>
            <a:ext cx="4690864" cy="1642195"/>
          </a:xfrm>
        </p:spPr>
        <p:txBody>
          <a:bodyPr>
            <a:normAutofit/>
          </a:bodyPr>
          <a:lstStyle/>
          <a:p>
            <a:r>
              <a:rPr lang="en-GB" u="sng" dirty="0">
                <a:solidFill>
                  <a:srgbClr val="FF0000"/>
                </a:solidFill>
                <a:latin typeface="Comic Sans MS" panose="030F0702030302020204" pitchFamily="66" charset="0"/>
              </a:rPr>
              <a:t>Rocket Phonics</a:t>
            </a:r>
          </a:p>
        </p:txBody>
      </p:sp>
      <p:sp>
        <p:nvSpPr>
          <p:cNvPr id="3" name="Content Placeholder 2"/>
          <p:cNvSpPr>
            <a:spLocks noGrp="1"/>
          </p:cNvSpPr>
          <p:nvPr>
            <p:ph idx="1"/>
          </p:nvPr>
        </p:nvSpPr>
        <p:spPr>
          <a:xfrm>
            <a:off x="4071374" y="2119665"/>
            <a:ext cx="6275040" cy="3213976"/>
          </a:xfrm>
        </p:spPr>
        <p:txBody>
          <a:bodyPr/>
          <a:lstStyle/>
          <a:p>
            <a:r>
              <a:rPr lang="en-GB" dirty="0">
                <a:solidFill>
                  <a:srgbClr val="FF0000"/>
                </a:solidFill>
                <a:latin typeface="Comic Sans MS" panose="030F0702030302020204" pitchFamily="66" charset="0"/>
              </a:rPr>
              <a:t>Reading books are aligned with the scheme</a:t>
            </a:r>
          </a:p>
          <a:p>
            <a:r>
              <a:rPr lang="en-GB" dirty="0">
                <a:solidFill>
                  <a:srgbClr val="FF0000"/>
                </a:solidFill>
                <a:latin typeface="Comic Sans MS" panose="030F0702030302020204" pitchFamily="66" charset="0"/>
              </a:rPr>
              <a:t>Fully decodable texts that your child can read independently</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135560" y="692697"/>
            <a:ext cx="1944216" cy="1933105"/>
          </a:xfrm>
          <a:prstGeom prst="ellipse">
            <a:avLst/>
          </a:prstGeom>
        </p:spPr>
      </p:pic>
      <p:pic>
        <p:nvPicPr>
          <p:cNvPr id="5" name="Picture 4">
            <a:extLst>
              <a:ext uri="{FF2B5EF4-FFF2-40B4-BE49-F238E27FC236}">
                <a16:creationId xmlns:a16="http://schemas.microsoft.com/office/drawing/2014/main" id="{43DED069-151A-48AD-B47D-3271035A4AE8}"/>
              </a:ext>
            </a:extLst>
          </p:cNvPr>
          <p:cNvPicPr>
            <a:picLocks noChangeAspect="1"/>
          </p:cNvPicPr>
          <p:nvPr/>
        </p:nvPicPr>
        <p:blipFill>
          <a:blip r:embed="rId3"/>
          <a:stretch>
            <a:fillRect/>
          </a:stretch>
        </p:blipFill>
        <p:spPr>
          <a:xfrm>
            <a:off x="1339173" y="4503765"/>
            <a:ext cx="2596588" cy="1659751"/>
          </a:xfrm>
          <a:prstGeom prst="rect">
            <a:avLst/>
          </a:prstGeom>
        </p:spPr>
      </p:pic>
      <p:pic>
        <p:nvPicPr>
          <p:cNvPr id="6" name="Picture 5">
            <a:extLst>
              <a:ext uri="{FF2B5EF4-FFF2-40B4-BE49-F238E27FC236}">
                <a16:creationId xmlns:a16="http://schemas.microsoft.com/office/drawing/2014/main" id="{1B4EB181-DEAA-4B11-A81A-891F9B08DD80}"/>
              </a:ext>
            </a:extLst>
          </p:cNvPr>
          <p:cNvPicPr>
            <a:picLocks noChangeAspect="1"/>
          </p:cNvPicPr>
          <p:nvPr/>
        </p:nvPicPr>
        <p:blipFill>
          <a:blip r:embed="rId4"/>
          <a:stretch>
            <a:fillRect/>
          </a:stretch>
        </p:blipFill>
        <p:spPr>
          <a:xfrm>
            <a:off x="9058673" y="4043851"/>
            <a:ext cx="1688976" cy="2119665"/>
          </a:xfrm>
          <a:prstGeom prst="rect">
            <a:avLst/>
          </a:prstGeom>
        </p:spPr>
      </p:pic>
    </p:spTree>
    <p:extLst>
      <p:ext uri="{BB962C8B-B14F-4D97-AF65-F5344CB8AC3E}">
        <p14:creationId xmlns:p14="http://schemas.microsoft.com/office/powerpoint/2010/main" val="2782098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143500" y="702559"/>
            <a:ext cx="5038724" cy="994306"/>
          </a:xfrm>
        </p:spPr>
        <p:txBody>
          <a:bodyPr/>
          <a:lstStyle/>
          <a:p>
            <a:r>
              <a:rPr lang="en-GB" dirty="0">
                <a:solidFill>
                  <a:srgbClr val="18A0DB"/>
                </a:solidFill>
                <a:latin typeface="Tuffy" panose="020B0603060100000000" pitchFamily="34" charset="0"/>
                <a:ea typeface="Tuffy" panose="020B0603060100000000" pitchFamily="34" charset="0"/>
              </a:rPr>
              <a:t>Sound </a:t>
            </a:r>
            <a:br>
              <a:rPr lang="en-GB" dirty="0">
                <a:solidFill>
                  <a:srgbClr val="18A0DB"/>
                </a:solidFill>
                <a:latin typeface="Tuffy" panose="020B0603060100000000" pitchFamily="34" charset="0"/>
                <a:ea typeface="Tuffy" panose="020B0603060100000000" pitchFamily="34" charset="0"/>
              </a:rPr>
            </a:br>
            <a:r>
              <a:rPr lang="en-GB" dirty="0">
                <a:solidFill>
                  <a:srgbClr val="18A0DB"/>
                </a:solidFill>
                <a:latin typeface="Tuffy" panose="020B0603060100000000" pitchFamily="34" charset="0"/>
                <a:ea typeface="Tuffy" panose="020B0603060100000000" pitchFamily="34" charset="0"/>
              </a:rPr>
              <a:t>Mats</a:t>
            </a:r>
          </a:p>
        </p:txBody>
      </p:sp>
      <p:pic>
        <p:nvPicPr>
          <p:cNvPr id="2" name="Picture 1" descr="A chart of animals and letters&#10;&#10;Description automatically generated">
            <a:extLst>
              <a:ext uri="{FF2B5EF4-FFF2-40B4-BE49-F238E27FC236}">
                <a16:creationId xmlns:a16="http://schemas.microsoft.com/office/drawing/2014/main" id="{52BE29EB-2290-37AD-DD80-3904791DB19D}"/>
              </a:ext>
            </a:extLst>
          </p:cNvPr>
          <p:cNvPicPr>
            <a:picLocks noChangeAspect="1"/>
          </p:cNvPicPr>
          <p:nvPr/>
        </p:nvPicPr>
        <p:blipFill>
          <a:blip r:embed="rId3"/>
          <a:stretch>
            <a:fillRect/>
          </a:stretch>
        </p:blipFill>
        <p:spPr>
          <a:xfrm>
            <a:off x="725805" y="673366"/>
            <a:ext cx="4103369" cy="2828675"/>
          </a:xfrm>
          <a:prstGeom prst="rect">
            <a:avLst/>
          </a:prstGeom>
        </p:spPr>
      </p:pic>
      <p:pic>
        <p:nvPicPr>
          <p:cNvPr id="4" name="Picture 3" descr="A chart of pictures and letters&#10;&#10;Description automatically generated">
            <a:extLst>
              <a:ext uri="{FF2B5EF4-FFF2-40B4-BE49-F238E27FC236}">
                <a16:creationId xmlns:a16="http://schemas.microsoft.com/office/drawing/2014/main" id="{E2E4DA53-8D89-707A-F129-2E03DAE1D345}"/>
              </a:ext>
            </a:extLst>
          </p:cNvPr>
          <p:cNvPicPr>
            <a:picLocks noChangeAspect="1"/>
          </p:cNvPicPr>
          <p:nvPr/>
        </p:nvPicPr>
        <p:blipFill>
          <a:blip r:embed="rId4"/>
          <a:stretch>
            <a:fillRect/>
          </a:stretch>
        </p:blipFill>
        <p:spPr>
          <a:xfrm>
            <a:off x="7277100" y="702559"/>
            <a:ext cx="4010025" cy="2799482"/>
          </a:xfrm>
          <a:prstGeom prst="rect">
            <a:avLst/>
          </a:prstGeom>
        </p:spPr>
      </p:pic>
      <p:pic>
        <p:nvPicPr>
          <p:cNvPr id="5" name="Picture 4" descr="A chart of words and pictures&#10;&#10;Description automatically generated">
            <a:extLst>
              <a:ext uri="{FF2B5EF4-FFF2-40B4-BE49-F238E27FC236}">
                <a16:creationId xmlns:a16="http://schemas.microsoft.com/office/drawing/2014/main" id="{AEAB1CE2-ED9F-7216-42D8-D63FBA3AB26C}"/>
              </a:ext>
            </a:extLst>
          </p:cNvPr>
          <p:cNvPicPr>
            <a:picLocks noChangeAspect="1"/>
          </p:cNvPicPr>
          <p:nvPr/>
        </p:nvPicPr>
        <p:blipFill>
          <a:blip r:embed="rId5"/>
          <a:stretch>
            <a:fillRect/>
          </a:stretch>
        </p:blipFill>
        <p:spPr>
          <a:xfrm>
            <a:off x="1630680" y="3774585"/>
            <a:ext cx="3884295" cy="2663643"/>
          </a:xfrm>
          <a:prstGeom prst="rect">
            <a:avLst/>
          </a:prstGeom>
        </p:spPr>
      </p:pic>
      <p:pic>
        <p:nvPicPr>
          <p:cNvPr id="9" name="Picture 8" descr="A chart of words and pictures&#10;&#10;Description automatically generated">
            <a:extLst>
              <a:ext uri="{FF2B5EF4-FFF2-40B4-BE49-F238E27FC236}">
                <a16:creationId xmlns:a16="http://schemas.microsoft.com/office/drawing/2014/main" id="{3C065B07-2821-C2E4-4571-C1E1EAC1DD64}"/>
              </a:ext>
            </a:extLst>
          </p:cNvPr>
          <p:cNvPicPr>
            <a:picLocks noChangeAspect="1"/>
          </p:cNvPicPr>
          <p:nvPr/>
        </p:nvPicPr>
        <p:blipFill>
          <a:blip r:embed="rId6"/>
          <a:stretch>
            <a:fillRect/>
          </a:stretch>
        </p:blipFill>
        <p:spPr>
          <a:xfrm>
            <a:off x="6486525" y="3774586"/>
            <a:ext cx="3858840" cy="2663643"/>
          </a:xfrm>
          <a:prstGeom prst="rect">
            <a:avLst/>
          </a:prstGeom>
        </p:spPr>
      </p:pic>
    </p:spTree>
    <p:extLst>
      <p:ext uri="{BB962C8B-B14F-4D97-AF65-F5344CB8AC3E}">
        <p14:creationId xmlns:p14="http://schemas.microsoft.com/office/powerpoint/2010/main" val="152164904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FF0000"/>
                </a:solidFill>
                <a:latin typeface="Comic Sans MS" panose="030F0702030302020204" pitchFamily="66" charset="0"/>
              </a:rPr>
              <a:t>Blending and segmenting</a:t>
            </a:r>
          </a:p>
        </p:txBody>
      </p:sp>
      <p:sp>
        <p:nvSpPr>
          <p:cNvPr id="3" name="Content Placeholder 2"/>
          <p:cNvSpPr>
            <a:spLocks noGrp="1"/>
          </p:cNvSpPr>
          <p:nvPr>
            <p:ph idx="1"/>
          </p:nvPr>
        </p:nvSpPr>
        <p:spPr>
          <a:xfrm>
            <a:off x="1084588" y="1455576"/>
            <a:ext cx="5138930" cy="2269874"/>
          </a:xfrm>
        </p:spPr>
        <p:txBody>
          <a:bodyPr>
            <a:normAutofit/>
          </a:bodyPr>
          <a:lstStyle/>
          <a:p>
            <a:r>
              <a:rPr lang="en-GB" dirty="0">
                <a:solidFill>
                  <a:srgbClr val="FF0000"/>
                </a:solidFill>
                <a:latin typeface="Comic Sans MS" panose="030F0702030302020204" pitchFamily="66" charset="0"/>
              </a:rPr>
              <a:t>Blending for reading – </a:t>
            </a:r>
            <a:r>
              <a:rPr lang="en-GB" sz="2200" dirty="0">
                <a:solidFill>
                  <a:srgbClr val="FF0000"/>
                </a:solidFill>
                <a:latin typeface="Comic Sans MS" panose="030F0702030302020204" pitchFamily="66" charset="0"/>
              </a:rPr>
              <a:t>combining the sounds of letters in a word to create the whole word.</a:t>
            </a:r>
          </a:p>
          <a:p>
            <a:r>
              <a:rPr lang="en-GB" sz="5800" u="sng" dirty="0">
                <a:solidFill>
                  <a:srgbClr val="FF0000"/>
                </a:solidFill>
                <a:latin typeface="Comic Sans MS" panose="030F0702030302020204" pitchFamily="66" charset="0"/>
              </a:rPr>
              <a:t>ch</a:t>
            </a:r>
            <a:r>
              <a:rPr lang="en-GB" sz="5800" dirty="0">
                <a:solidFill>
                  <a:srgbClr val="FF0000"/>
                </a:solidFill>
                <a:latin typeface="Comic Sans MS" panose="030F0702030302020204" pitchFamily="66" charset="0"/>
              </a:rPr>
              <a:t>  -  </a:t>
            </a:r>
            <a:r>
              <a:rPr lang="en-GB" sz="5800" u="sng" dirty="0">
                <a:solidFill>
                  <a:srgbClr val="FF0000"/>
                </a:solidFill>
                <a:latin typeface="Comic Sans MS" panose="030F0702030302020204" pitchFamily="66" charset="0"/>
              </a:rPr>
              <a:t>i</a:t>
            </a:r>
            <a:r>
              <a:rPr lang="en-GB" sz="5800" dirty="0">
                <a:solidFill>
                  <a:srgbClr val="FF0000"/>
                </a:solidFill>
                <a:latin typeface="Comic Sans MS" panose="030F0702030302020204" pitchFamily="66" charset="0"/>
              </a:rPr>
              <a:t>   -  </a:t>
            </a:r>
            <a:r>
              <a:rPr lang="en-GB" sz="5800" u="sng" dirty="0">
                <a:solidFill>
                  <a:srgbClr val="FF0000"/>
                </a:solidFill>
                <a:latin typeface="Comic Sans MS" panose="030F0702030302020204" pitchFamily="66" charset="0"/>
              </a:rPr>
              <a:t>ck</a:t>
            </a:r>
          </a:p>
          <a:p>
            <a:endParaRPr lang="en-GB" dirty="0"/>
          </a:p>
          <a:p>
            <a:endParaRPr lang="en-GB" dirty="0"/>
          </a:p>
        </p:txBody>
      </p:sp>
      <p:sp>
        <p:nvSpPr>
          <p:cNvPr id="4" name="Content Placeholder 2"/>
          <p:cNvSpPr txBox="1">
            <a:spLocks/>
          </p:cNvSpPr>
          <p:nvPr/>
        </p:nvSpPr>
        <p:spPr>
          <a:xfrm>
            <a:off x="4938702" y="4165493"/>
            <a:ext cx="5626968" cy="232738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solidFill>
                  <a:srgbClr val="FF0000"/>
                </a:solidFill>
                <a:latin typeface="Comic Sans MS" panose="030F0702030302020204" pitchFamily="66" charset="0"/>
              </a:rPr>
              <a:t>Segmenting for spelling – </a:t>
            </a:r>
            <a:r>
              <a:rPr lang="en-GB" sz="2200" dirty="0">
                <a:solidFill>
                  <a:srgbClr val="FF0000"/>
                </a:solidFill>
                <a:latin typeface="Comic Sans MS" panose="030F0702030302020204" pitchFamily="66" charset="0"/>
              </a:rPr>
              <a:t>breaking down spoken words into their separate sounds.</a:t>
            </a:r>
          </a:p>
          <a:p>
            <a:pPr marL="0" indent="0">
              <a:buNone/>
            </a:pPr>
            <a:r>
              <a:rPr lang="en-GB" sz="4800" dirty="0">
                <a:solidFill>
                  <a:srgbClr val="FF0000"/>
                </a:solidFill>
                <a:latin typeface="Comic Sans MS" panose="030F0702030302020204" pitchFamily="66" charset="0"/>
              </a:rPr>
              <a:t>sh </a:t>
            </a:r>
            <a:r>
              <a:rPr lang="en-GB" sz="4800" dirty="0" err="1">
                <a:solidFill>
                  <a:srgbClr val="FF0000"/>
                </a:solidFill>
                <a:latin typeface="Comic Sans MS" panose="030F0702030302020204" pitchFamily="66" charset="0"/>
              </a:rPr>
              <a:t>ar</a:t>
            </a:r>
            <a:r>
              <a:rPr lang="en-GB" sz="4800" dirty="0">
                <a:solidFill>
                  <a:srgbClr val="FF0000"/>
                </a:solidFill>
                <a:latin typeface="Comic Sans MS" panose="030F0702030302020204" pitchFamily="66" charset="0"/>
              </a:rPr>
              <a:t> p</a:t>
            </a:r>
          </a:p>
          <a:p>
            <a:pPr marL="0" indent="0">
              <a:buNone/>
            </a:pPr>
            <a:endParaRPr lang="en-GB" dirty="0">
              <a:solidFill>
                <a:srgbClr val="FF0000"/>
              </a:solidFill>
              <a:latin typeface="Comic Sans MS" panose="030F0702030302020204" pitchFamily="66" charset="0"/>
            </a:endParaRPr>
          </a:p>
          <a:p>
            <a:pPr marL="0" indent="0">
              <a:buNone/>
            </a:pPr>
            <a:endParaRPr lang="en-GB" dirty="0"/>
          </a:p>
        </p:txBody>
      </p:sp>
      <p:pic>
        <p:nvPicPr>
          <p:cNvPr id="1026" name="Picture 2" descr="Image result for reading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9" y="1597257"/>
            <a:ext cx="3192289" cy="212819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pel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6168" y="4620451"/>
            <a:ext cx="2523648" cy="1680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9813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9936" y="274638"/>
            <a:ext cx="4690864" cy="1642195"/>
          </a:xfrm>
        </p:spPr>
        <p:txBody>
          <a:bodyPr>
            <a:normAutofit/>
          </a:bodyPr>
          <a:lstStyle/>
          <a:p>
            <a:r>
              <a:rPr lang="en-GB" u="sng" dirty="0">
                <a:solidFill>
                  <a:srgbClr val="FF0000"/>
                </a:solidFill>
                <a:latin typeface="Comic Sans MS" panose="030F0702030302020204" pitchFamily="66" charset="0"/>
              </a:rPr>
              <a:t>Rocket Phonics</a:t>
            </a:r>
          </a:p>
        </p:txBody>
      </p:sp>
      <p:sp>
        <p:nvSpPr>
          <p:cNvPr id="3" name="Content Placeholder 2"/>
          <p:cNvSpPr>
            <a:spLocks noGrp="1"/>
          </p:cNvSpPr>
          <p:nvPr>
            <p:ph idx="1"/>
          </p:nvPr>
        </p:nvSpPr>
        <p:spPr>
          <a:xfrm>
            <a:off x="2105540" y="1658060"/>
            <a:ext cx="8301993" cy="3213976"/>
          </a:xfrm>
        </p:spPr>
        <p:txBody>
          <a:bodyPr>
            <a:normAutofit/>
          </a:bodyPr>
          <a:lstStyle/>
          <a:p>
            <a:r>
              <a:rPr lang="en-GB" dirty="0">
                <a:solidFill>
                  <a:srgbClr val="FF0000"/>
                </a:solidFill>
                <a:latin typeface="Comic Sans MS" panose="030F0702030302020204" pitchFamily="66" charset="0"/>
              </a:rPr>
              <a:t>Online learning platform to access e-books, games and resources at home</a:t>
            </a:r>
          </a:p>
          <a:p>
            <a:r>
              <a:rPr lang="en-GB" dirty="0">
                <a:solidFill>
                  <a:srgbClr val="FF0000"/>
                </a:solidFill>
                <a:latin typeface="Comic Sans MS" panose="030F0702030302020204" pitchFamily="66" charset="0"/>
              </a:rPr>
              <a:t>Your child will receive a new card with a password code next week for the new Boost Learning platform.</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61324" y="129182"/>
            <a:ext cx="1944216" cy="1933105"/>
          </a:xfrm>
          <a:prstGeom prst="ellipse">
            <a:avLst/>
          </a:prstGeom>
        </p:spPr>
      </p:pic>
      <p:pic>
        <p:nvPicPr>
          <p:cNvPr id="9" name="Picture 8">
            <a:extLst>
              <a:ext uri="{FF2B5EF4-FFF2-40B4-BE49-F238E27FC236}">
                <a16:creationId xmlns:a16="http://schemas.microsoft.com/office/drawing/2014/main" id="{1F1E54A4-D50A-45F1-9729-14338F1BD32C}"/>
              </a:ext>
            </a:extLst>
          </p:cNvPr>
          <p:cNvPicPr>
            <a:picLocks noChangeAspect="1"/>
          </p:cNvPicPr>
          <p:nvPr/>
        </p:nvPicPr>
        <p:blipFill rotWithShape="1">
          <a:blip r:embed="rId3"/>
          <a:srcRect l="24801" t="27589" r="49212" b="44397"/>
          <a:stretch/>
        </p:blipFill>
        <p:spPr>
          <a:xfrm>
            <a:off x="6920744" y="4603387"/>
            <a:ext cx="3744416" cy="1979975"/>
          </a:xfrm>
          <a:prstGeom prst="rect">
            <a:avLst/>
          </a:prstGeom>
        </p:spPr>
      </p:pic>
      <p:pic>
        <p:nvPicPr>
          <p:cNvPr id="5" name="Picture 4">
            <a:extLst>
              <a:ext uri="{FF2B5EF4-FFF2-40B4-BE49-F238E27FC236}">
                <a16:creationId xmlns:a16="http://schemas.microsoft.com/office/drawing/2014/main" id="{336A42FE-E7DD-4819-640F-19B1394CB2E5}"/>
              </a:ext>
            </a:extLst>
          </p:cNvPr>
          <p:cNvPicPr>
            <a:picLocks noChangeAspect="1"/>
          </p:cNvPicPr>
          <p:nvPr/>
        </p:nvPicPr>
        <p:blipFill>
          <a:blip r:embed="rId4"/>
          <a:stretch>
            <a:fillRect/>
          </a:stretch>
        </p:blipFill>
        <p:spPr>
          <a:xfrm>
            <a:off x="1133432" y="3809648"/>
            <a:ext cx="4350230" cy="2445810"/>
          </a:xfrm>
          <a:prstGeom prst="rect">
            <a:avLst/>
          </a:prstGeom>
        </p:spPr>
      </p:pic>
    </p:spTree>
    <p:extLst>
      <p:ext uri="{BB962C8B-B14F-4D97-AF65-F5344CB8AC3E}">
        <p14:creationId xmlns:p14="http://schemas.microsoft.com/office/powerpoint/2010/main" val="353392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5262464" y="2015412"/>
            <a:ext cx="6035985" cy="4133965"/>
            <a:chOff x="1199722" y="1305156"/>
            <a:chExt cx="7167378" cy="4853552"/>
          </a:xfrm>
        </p:grpSpPr>
        <p:pic>
          <p:nvPicPr>
            <p:cNvPr id="30" name="Picture 29"/>
            <p:cNvPicPr>
              <a:picLocks noChangeAspect="1"/>
            </p:cNvPicPr>
            <p:nvPr/>
          </p:nvPicPr>
          <p:blipFill>
            <a:blip r:embed="rId3"/>
            <a:stretch>
              <a:fillRect/>
            </a:stretch>
          </p:blipFill>
          <p:spPr>
            <a:xfrm>
              <a:off x="1199722" y="1305156"/>
              <a:ext cx="3593980" cy="4853552"/>
            </a:xfrm>
            <a:prstGeom prst="rect">
              <a:avLst/>
            </a:prstGeom>
            <a:effectLst>
              <a:outerShdw blurRad="50800" dist="38100" dir="2700000" algn="tl" rotWithShape="0">
                <a:prstClr val="black">
                  <a:alpha val="13000"/>
                </a:prstClr>
              </a:outerShdw>
            </a:effectLst>
          </p:spPr>
        </p:pic>
        <p:pic>
          <p:nvPicPr>
            <p:cNvPr id="31" name="Picture 30"/>
            <p:cNvPicPr>
              <a:picLocks noChangeAspect="1"/>
            </p:cNvPicPr>
            <p:nvPr/>
          </p:nvPicPr>
          <p:blipFill>
            <a:blip r:embed="rId4"/>
            <a:stretch>
              <a:fillRect/>
            </a:stretch>
          </p:blipFill>
          <p:spPr>
            <a:xfrm>
              <a:off x="5036606" y="1305156"/>
              <a:ext cx="3330494" cy="4786043"/>
            </a:xfrm>
            <a:prstGeom prst="rect">
              <a:avLst/>
            </a:prstGeom>
            <a:effectLst>
              <a:outerShdw blurRad="50800" dist="38100" dir="2700000" algn="tl" rotWithShape="0">
                <a:prstClr val="black">
                  <a:alpha val="13000"/>
                </a:prstClr>
              </a:outerShdw>
            </a:effectLst>
          </p:spPr>
        </p:pic>
      </p:grpSp>
      <p:sp>
        <p:nvSpPr>
          <p:cNvPr id="4" name="Title 2">
            <a:extLst>
              <a:ext uri="{FF2B5EF4-FFF2-40B4-BE49-F238E27FC236}">
                <a16:creationId xmlns:a16="http://schemas.microsoft.com/office/drawing/2014/main" id="{76852CE5-8DE0-6EA2-D656-2B55F20744E2}"/>
              </a:ext>
            </a:extLst>
          </p:cNvPr>
          <p:cNvSpPr txBox="1">
            <a:spLocks/>
          </p:cNvSpPr>
          <p:nvPr/>
        </p:nvSpPr>
        <p:spPr>
          <a:xfrm>
            <a:off x="2665755" y="268970"/>
            <a:ext cx="8220075" cy="9943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pitchFamily="2" charset="0"/>
                <a:ea typeface="+mj-ea"/>
                <a:cs typeface="+mj-cs"/>
              </a:defRPr>
            </a:lvl1pPr>
          </a:lstStyle>
          <a:p>
            <a:r>
              <a:rPr lang="en-GB" dirty="0">
                <a:solidFill>
                  <a:srgbClr val="18A0DB"/>
                </a:solidFill>
                <a:latin typeface="Tuffy" panose="020B0603060100000000" pitchFamily="34" charset="0"/>
                <a:ea typeface="Tuffy" panose="020B0603060100000000" pitchFamily="34" charset="0"/>
              </a:rPr>
              <a:t>The Phonics Screening Check</a:t>
            </a:r>
          </a:p>
        </p:txBody>
      </p:sp>
      <p:pic>
        <p:nvPicPr>
          <p:cNvPr id="7" name="Picture 6">
            <a:extLst>
              <a:ext uri="{FF2B5EF4-FFF2-40B4-BE49-F238E27FC236}">
                <a16:creationId xmlns:a16="http://schemas.microsoft.com/office/drawing/2014/main" id="{5C64E064-28F1-B25E-8490-17AEC4FE62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06169" y="1262343"/>
            <a:ext cx="2754533" cy="2068686"/>
          </a:xfrm>
          <a:prstGeom prst="rect">
            <a:avLst/>
          </a:prstGeom>
        </p:spPr>
      </p:pic>
      <p:sp>
        <p:nvSpPr>
          <p:cNvPr id="8" name="Rectangle 7">
            <a:extLst>
              <a:ext uri="{FF2B5EF4-FFF2-40B4-BE49-F238E27FC236}">
                <a16:creationId xmlns:a16="http://schemas.microsoft.com/office/drawing/2014/main" id="{07EA0D89-8F65-9A3D-C7E9-CEFBEBBCD154}"/>
              </a:ext>
            </a:extLst>
          </p:cNvPr>
          <p:cNvSpPr/>
          <p:nvPr/>
        </p:nvSpPr>
        <p:spPr>
          <a:xfrm>
            <a:off x="893551" y="3848014"/>
            <a:ext cx="3641127" cy="1603104"/>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uffy" panose="020B0603060100000000" pitchFamily="34" charset="0"/>
                <a:ea typeface="Tuffy" panose="020B0603060100000000" pitchFamily="34" charset="0"/>
              </a:rPr>
              <a:t>The aim of the check is to ensure that each child is making progress</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in phonics. Children are expected to read a mixture of real words and ‘nonsense’ words.</a:t>
            </a:r>
          </a:p>
        </p:txBody>
      </p:sp>
    </p:spTree>
    <p:extLst>
      <p:ext uri="{BB962C8B-B14F-4D97-AF65-F5344CB8AC3E}">
        <p14:creationId xmlns:p14="http://schemas.microsoft.com/office/powerpoint/2010/main" val="82074501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3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accel="30000" decel="7000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0-#ppt_w/2"/>
                                          </p:val>
                                        </p:tav>
                                        <p:tav tm="100000">
                                          <p:val>
                                            <p:strVal val="#ppt_x"/>
                                          </p:val>
                                        </p:tav>
                                      </p:tavLst>
                                    </p:anim>
                                    <p:anim calcmode="lin" valueType="num">
                                      <p:cBhvr additive="base">
                                        <p:cTn id="17"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981199" y="478895"/>
            <a:ext cx="8220075" cy="994306"/>
          </a:xfrm>
        </p:spPr>
        <p:txBody>
          <a:bodyPr/>
          <a:lstStyle/>
          <a:p>
            <a:r>
              <a:rPr lang="en-GB" dirty="0">
                <a:solidFill>
                  <a:srgbClr val="18A0DB"/>
                </a:solidFill>
                <a:latin typeface="Tuffy" panose="020B0603060100000000" pitchFamily="34" charset="0"/>
                <a:ea typeface="Tuffy" panose="020B0603060100000000" pitchFamily="34" charset="0"/>
              </a:rPr>
              <a:t>Common Exception Words</a:t>
            </a:r>
          </a:p>
        </p:txBody>
      </p:sp>
      <p:graphicFrame>
        <p:nvGraphicFramePr>
          <p:cNvPr id="5" name="Object 4"/>
          <p:cNvGraphicFramePr>
            <a:graphicFrameLocks noChangeAspect="1"/>
          </p:cNvGraphicFramePr>
          <p:nvPr>
            <p:extLst>
              <p:ext uri="{D42A27DB-BD31-4B8C-83A1-F6EECF244321}">
                <p14:modId xmlns:p14="http://schemas.microsoft.com/office/powerpoint/2010/main" val="1593865838"/>
              </p:ext>
            </p:extLst>
          </p:nvPr>
        </p:nvGraphicFramePr>
        <p:xfrm>
          <a:off x="363894" y="1845424"/>
          <a:ext cx="4939870" cy="3490763"/>
        </p:xfrm>
        <a:graphic>
          <a:graphicData uri="http://schemas.openxmlformats.org/presentationml/2006/ole">
            <mc:AlternateContent xmlns:mc="http://schemas.openxmlformats.org/markup-compatibility/2006">
              <mc:Choice xmlns:v="urn:schemas-microsoft-com:vml" Requires="v">
                <p:oleObj name="Acrobat Document" r:id="rId3" imgW="8019856" imgH="5667139" progId="Acrobat.Document.DC">
                  <p:embed/>
                </p:oleObj>
              </mc:Choice>
              <mc:Fallback>
                <p:oleObj name="Acrobat Document" r:id="rId3" imgW="8019856" imgH="5667139" progId="Acrobat.Document.DC">
                  <p:embed/>
                  <p:pic>
                    <p:nvPicPr>
                      <p:cNvPr id="5" name="Object 4"/>
                      <p:cNvPicPr/>
                      <p:nvPr/>
                    </p:nvPicPr>
                    <p:blipFill>
                      <a:blip r:embed="rId4"/>
                      <a:stretch>
                        <a:fillRect/>
                      </a:stretch>
                    </p:blipFill>
                    <p:spPr>
                      <a:xfrm>
                        <a:off x="363894" y="1845424"/>
                        <a:ext cx="4939870" cy="3490763"/>
                      </a:xfrm>
                      <a:prstGeom prst="rect">
                        <a:avLst/>
                      </a:prstGeom>
                    </p:spPr>
                  </p:pic>
                </p:oleObj>
              </mc:Fallback>
            </mc:AlternateContent>
          </a:graphicData>
        </a:graphic>
      </p:graphicFrame>
      <p:graphicFrame>
        <p:nvGraphicFramePr>
          <p:cNvPr id="2" name="Object 1">
            <a:extLst>
              <a:ext uri="{FF2B5EF4-FFF2-40B4-BE49-F238E27FC236}">
                <a16:creationId xmlns:a16="http://schemas.microsoft.com/office/drawing/2014/main" id="{8AD3F678-1AAF-1D1C-40A6-4C4BEC7E583A}"/>
              </a:ext>
            </a:extLst>
          </p:cNvPr>
          <p:cNvGraphicFramePr>
            <a:graphicFrameLocks noChangeAspect="1"/>
          </p:cNvGraphicFramePr>
          <p:nvPr>
            <p:extLst>
              <p:ext uri="{D42A27DB-BD31-4B8C-83A1-F6EECF244321}">
                <p14:modId xmlns:p14="http://schemas.microsoft.com/office/powerpoint/2010/main" val="1402424991"/>
              </p:ext>
            </p:extLst>
          </p:nvPr>
        </p:nvGraphicFramePr>
        <p:xfrm>
          <a:off x="5484936" y="1349981"/>
          <a:ext cx="6343170" cy="4481651"/>
        </p:xfrm>
        <a:graphic>
          <a:graphicData uri="http://schemas.openxmlformats.org/presentationml/2006/ole">
            <mc:AlternateContent xmlns:mc="http://schemas.openxmlformats.org/markup-compatibility/2006">
              <mc:Choice xmlns:v="urn:schemas-microsoft-com:vml" Requires="v">
                <p:oleObj name="Acrobat Document" r:id="rId5" imgW="8019856" imgH="5667139" progId="AcroExch.Document.DC">
                  <p:embed/>
                </p:oleObj>
              </mc:Choice>
              <mc:Fallback>
                <p:oleObj name="Acrobat Document" r:id="rId5" imgW="8019856" imgH="5667139" progId="AcroExch.Document.DC">
                  <p:embed/>
                  <p:pic>
                    <p:nvPicPr>
                      <p:cNvPr id="2" name="Object 1"/>
                      <p:cNvPicPr/>
                      <p:nvPr/>
                    </p:nvPicPr>
                    <p:blipFill>
                      <a:blip r:embed="rId6"/>
                      <a:stretch>
                        <a:fillRect/>
                      </a:stretch>
                    </p:blipFill>
                    <p:spPr>
                      <a:xfrm>
                        <a:off x="5484936" y="1349981"/>
                        <a:ext cx="6343170" cy="4481651"/>
                      </a:xfrm>
                      <a:prstGeom prst="rect">
                        <a:avLst/>
                      </a:prstGeom>
                    </p:spPr>
                  </p:pic>
                </p:oleObj>
              </mc:Fallback>
            </mc:AlternateContent>
          </a:graphicData>
        </a:graphic>
      </p:graphicFrame>
    </p:spTree>
    <p:extLst>
      <p:ext uri="{BB962C8B-B14F-4D97-AF65-F5344CB8AC3E}">
        <p14:creationId xmlns:p14="http://schemas.microsoft.com/office/powerpoint/2010/main" val="43842886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4B554-0F76-F7EF-D789-6D5EF721E7C9}"/>
              </a:ext>
            </a:extLst>
          </p:cNvPr>
          <p:cNvSpPr>
            <a:spLocks noGrp="1"/>
          </p:cNvSpPr>
          <p:nvPr>
            <p:ph type="title"/>
          </p:nvPr>
        </p:nvSpPr>
        <p:spPr>
          <a:solidFill>
            <a:srgbClr val="FFCC66"/>
          </a:solidFill>
        </p:spPr>
        <p:txBody>
          <a:bodyPr>
            <a:normAutofit/>
          </a:bodyPr>
          <a:lstStyle/>
          <a:p>
            <a:r>
              <a:rPr lang="en-GB" sz="4800" b="1" dirty="0">
                <a:latin typeface="ADLaM Display" panose="02010000000000000000" pitchFamily="2" charset="0"/>
                <a:ea typeface="ADLaM Display" panose="02010000000000000000" pitchFamily="2" charset="0"/>
                <a:cs typeface="ADLaM Display" panose="02010000000000000000" pitchFamily="2" charset="0"/>
              </a:rPr>
              <a:t>Year 2 to Year 6 Spelling Bee</a:t>
            </a:r>
          </a:p>
        </p:txBody>
      </p:sp>
      <p:pic>
        <p:nvPicPr>
          <p:cNvPr id="15" name="Picture 14" descr="A yellow letter with bees on it&#10;&#10;Description automatically generated">
            <a:extLst>
              <a:ext uri="{FF2B5EF4-FFF2-40B4-BE49-F238E27FC236}">
                <a16:creationId xmlns:a16="http://schemas.microsoft.com/office/drawing/2014/main" id="{17AC6065-B6BD-4984-D9CC-3BCF6B7434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0850" y="4227059"/>
            <a:ext cx="1850052" cy="2630942"/>
          </a:xfrm>
          <a:prstGeom prst="rect">
            <a:avLst/>
          </a:prstGeom>
        </p:spPr>
      </p:pic>
      <p:pic>
        <p:nvPicPr>
          <p:cNvPr id="17" name="Picture 16" descr="A cartoon of a bee&#10;&#10;Description automatically generated">
            <a:extLst>
              <a:ext uri="{FF2B5EF4-FFF2-40B4-BE49-F238E27FC236}">
                <a16:creationId xmlns:a16="http://schemas.microsoft.com/office/drawing/2014/main" id="{E9C736E4-6305-F274-E3A6-CC50EFE5E2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8546" y="1888383"/>
            <a:ext cx="2557531" cy="2557531"/>
          </a:xfrm>
          <a:prstGeom prst="rect">
            <a:avLst/>
          </a:prstGeom>
        </p:spPr>
      </p:pic>
      <p:sp>
        <p:nvSpPr>
          <p:cNvPr id="18" name="TextBox 17">
            <a:extLst>
              <a:ext uri="{FF2B5EF4-FFF2-40B4-BE49-F238E27FC236}">
                <a16:creationId xmlns:a16="http://schemas.microsoft.com/office/drawing/2014/main" id="{A6C81C5C-5F82-160D-19EC-21BF14C49FEE}"/>
              </a:ext>
            </a:extLst>
          </p:cNvPr>
          <p:cNvSpPr txBox="1"/>
          <p:nvPr/>
        </p:nvSpPr>
        <p:spPr>
          <a:xfrm>
            <a:off x="335923" y="2025975"/>
            <a:ext cx="8086859" cy="3785652"/>
          </a:xfrm>
          <a:prstGeom prst="rect">
            <a:avLst/>
          </a:prstGeom>
          <a:noFill/>
        </p:spPr>
        <p:txBody>
          <a:bodyPr wrap="square" rtlCol="0">
            <a:spAutoFit/>
          </a:bodyPr>
          <a:lstStyle/>
          <a:p>
            <a:r>
              <a:rPr lang="en-GB" sz="2400" dirty="0"/>
              <a:t>In February 2024 , we will be holding a Year 2-Year 6 Spelling Bee.</a:t>
            </a:r>
          </a:p>
          <a:p>
            <a:r>
              <a:rPr lang="en-GB" sz="2400" dirty="0"/>
              <a:t>There will be a wide range of certificates and prizes. </a:t>
            </a:r>
          </a:p>
          <a:p>
            <a:endParaRPr lang="en-GB" sz="2400" dirty="0"/>
          </a:p>
          <a:p>
            <a:r>
              <a:rPr lang="en-GB" sz="2400" dirty="0"/>
              <a:t>Words will be taken from the statutory spelling lists for each Key Stage. These can be found on our website. </a:t>
            </a:r>
            <a:r>
              <a:rPr lang="en-GB" sz="2400" dirty="0">
                <a:hlinkClick r:id="rId4"/>
              </a:rPr>
              <a:t>English | Milford Primary School (secure-primarysite.net)</a:t>
            </a:r>
            <a:endParaRPr lang="en-GB" sz="2400" dirty="0"/>
          </a:p>
          <a:p>
            <a:endParaRPr lang="en-GB" sz="2400" dirty="0"/>
          </a:p>
          <a:p>
            <a:r>
              <a:rPr lang="en-GB" sz="2400" dirty="0"/>
              <a:t>Spellings are practised in school, but why not practise spellings at home too?</a:t>
            </a:r>
          </a:p>
        </p:txBody>
      </p:sp>
      <p:pic>
        <p:nvPicPr>
          <p:cNvPr id="11" name="Content Placeholder 10" descr="A yellow letter with bees on it&#10;&#10;Description automatically generated">
            <a:extLst>
              <a:ext uri="{FF2B5EF4-FFF2-40B4-BE49-F238E27FC236}">
                <a16:creationId xmlns:a16="http://schemas.microsoft.com/office/drawing/2014/main" id="{0BABDC17-0ACF-0F2E-4E59-5D0E9FE4F62B}"/>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0308971" y="4445914"/>
            <a:ext cx="1664748" cy="2270448"/>
          </a:xfrm>
        </p:spPr>
      </p:pic>
    </p:spTree>
    <p:extLst>
      <p:ext uri="{BB962C8B-B14F-4D97-AF65-F5344CB8AC3E}">
        <p14:creationId xmlns:p14="http://schemas.microsoft.com/office/powerpoint/2010/main" val="14892859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A0C1D-7294-C1C4-01F4-1494DD7E5264}"/>
              </a:ext>
            </a:extLst>
          </p:cNvPr>
          <p:cNvSpPr>
            <a:spLocks noGrp="1"/>
          </p:cNvSpPr>
          <p:nvPr>
            <p:ph type="ctrTitle"/>
          </p:nvPr>
        </p:nvSpPr>
        <p:spPr>
          <a:xfrm>
            <a:off x="429208" y="5211146"/>
            <a:ext cx="11569959" cy="1101013"/>
          </a:xfrm>
        </p:spPr>
        <p:txBody>
          <a:bodyPr>
            <a:noAutofit/>
          </a:bodyPr>
          <a:lstStyle/>
          <a:p>
            <a:r>
              <a:rPr lang="en-GB" sz="3600" b="1" dirty="0">
                <a:latin typeface="+mn-lt"/>
              </a:rPr>
              <a:t>Spellings </a:t>
            </a:r>
            <a:r>
              <a:rPr lang="en-GB" sz="3600" dirty="0">
                <a:latin typeface="+mn-lt"/>
              </a:rPr>
              <a:t>for the term – in reading book</a:t>
            </a:r>
            <a:br>
              <a:rPr lang="en-GB" sz="3600" dirty="0">
                <a:latin typeface="+mn-lt"/>
              </a:rPr>
            </a:br>
            <a:br>
              <a:rPr lang="en-GB" sz="3600" dirty="0">
                <a:latin typeface="+mn-lt"/>
              </a:rPr>
            </a:br>
            <a:r>
              <a:rPr lang="en-GB" sz="3600" b="1" dirty="0">
                <a:latin typeface="+mn-lt"/>
              </a:rPr>
              <a:t>Spelling test </a:t>
            </a:r>
            <a:r>
              <a:rPr lang="en-GB" sz="3600" dirty="0">
                <a:latin typeface="+mn-lt"/>
              </a:rPr>
              <a:t>will be Friday morning.</a:t>
            </a:r>
            <a:br>
              <a:rPr lang="en-GB" sz="3600" dirty="0">
                <a:latin typeface="+mn-lt"/>
              </a:rPr>
            </a:br>
            <a:br>
              <a:rPr lang="en-GB" sz="3600" dirty="0">
                <a:latin typeface="+mn-lt"/>
              </a:rPr>
            </a:br>
            <a:r>
              <a:rPr lang="en-GB" sz="3600" b="1" dirty="0">
                <a:latin typeface="+mn-lt"/>
              </a:rPr>
              <a:t>Homework</a:t>
            </a:r>
            <a:r>
              <a:rPr lang="en-GB" sz="3600" dirty="0">
                <a:latin typeface="+mn-lt"/>
              </a:rPr>
              <a:t> – phonics and maths each week that link to what we’ve been learning in school. Please </a:t>
            </a:r>
            <a:r>
              <a:rPr lang="en-GB" sz="3600" dirty="0">
                <a:effectLst/>
                <a:latin typeface="+mn-lt"/>
                <a:ea typeface="Calibri" panose="020F0502020204030204" pitchFamily="34" charset="0"/>
              </a:rPr>
              <a:t>see school website (link on the sheets) for pronunciation of sounds and support.</a:t>
            </a:r>
            <a:br>
              <a:rPr lang="en-GB" sz="3600" dirty="0">
                <a:latin typeface="+mn-lt"/>
              </a:rPr>
            </a:br>
            <a:br>
              <a:rPr lang="en-GB" sz="3600" dirty="0">
                <a:latin typeface="+mn-lt"/>
              </a:rPr>
            </a:br>
            <a:r>
              <a:rPr lang="en-GB" sz="3600" b="1" dirty="0">
                <a:latin typeface="+mn-lt"/>
              </a:rPr>
              <a:t>Homework</a:t>
            </a:r>
            <a:r>
              <a:rPr lang="en-GB" sz="3600" dirty="0">
                <a:latin typeface="+mn-lt"/>
              </a:rPr>
              <a:t> will be handed out on a Friday and back on a Thursday.</a:t>
            </a:r>
            <a:br>
              <a:rPr lang="en-GB" sz="3600" dirty="0">
                <a:latin typeface="+mn-lt"/>
              </a:rPr>
            </a:br>
            <a:r>
              <a:rPr lang="en-GB" sz="3600" dirty="0">
                <a:solidFill>
                  <a:srgbClr val="002060"/>
                </a:solidFill>
                <a:latin typeface="+mn-lt"/>
              </a:rPr>
              <a:t>Please don’t bring toys to school.</a:t>
            </a:r>
            <a:br>
              <a:rPr lang="en-GB" sz="3600" dirty="0">
                <a:solidFill>
                  <a:srgbClr val="002060"/>
                </a:solidFill>
                <a:latin typeface="+mn-lt"/>
              </a:rPr>
            </a:br>
            <a:r>
              <a:rPr lang="en-GB" sz="3600" dirty="0">
                <a:solidFill>
                  <a:srgbClr val="002060"/>
                </a:solidFill>
                <a:latin typeface="+mn-lt"/>
              </a:rPr>
              <a:t>Please take </a:t>
            </a:r>
            <a:r>
              <a:rPr lang="en-GB" sz="3600" dirty="0" err="1">
                <a:solidFill>
                  <a:srgbClr val="002060"/>
                </a:solidFill>
                <a:latin typeface="+mn-lt"/>
              </a:rPr>
              <a:t>earings</a:t>
            </a:r>
            <a:r>
              <a:rPr lang="en-GB" sz="3600" dirty="0">
                <a:solidFill>
                  <a:srgbClr val="002060"/>
                </a:solidFill>
                <a:latin typeface="+mn-lt"/>
              </a:rPr>
              <a:t> out or cover them with tape on PE days.</a:t>
            </a:r>
          </a:p>
        </p:txBody>
      </p:sp>
    </p:spTree>
    <p:extLst>
      <p:ext uri="{BB962C8B-B14F-4D97-AF65-F5344CB8AC3E}">
        <p14:creationId xmlns:p14="http://schemas.microsoft.com/office/powerpoint/2010/main" val="35128780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7584e7-1f6e-4db9-b204-dcae8c300498" xsi:nil="true"/>
    <lcf76f155ced4ddcb4097134ff3c332f xmlns="9b288188-29ac-4477-a231-c2710e9e9232">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3A45579BBCAB24C865DF26540A89CF8" ma:contentTypeVersion="19" ma:contentTypeDescription="Create a new document." ma:contentTypeScope="" ma:versionID="30613c06aa7b917f3aa32a041685b8d7">
  <xsd:schema xmlns:xsd="http://www.w3.org/2001/XMLSchema" xmlns:xs="http://www.w3.org/2001/XMLSchema" xmlns:p="http://schemas.microsoft.com/office/2006/metadata/properties" xmlns:ns2="9b288188-29ac-4477-a231-c2710e9e9232" xmlns:ns3="4c7584e7-1f6e-4db9-b204-dcae8c300498" targetNamespace="http://schemas.microsoft.com/office/2006/metadata/properties" ma:root="true" ma:fieldsID="b918c07ef4eb395fa6b1c75ceedf2c00" ns2:_="" ns3:_="">
    <xsd:import namespace="9b288188-29ac-4477-a231-c2710e9e9232"/>
    <xsd:import namespace="4c7584e7-1f6e-4db9-b204-dcae8c30049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3:TaxCatchAll" minOccurs="0"/>
                <xsd:element ref="ns2:lcf76f155ced4ddcb4097134ff3c332f" minOccurs="0"/>
                <xsd:element ref="ns2:MediaLengthInSeconds" minOccurs="0"/>
                <xsd:element ref="ns2:MediaServiceOCR"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288188-29ac-4477-a231-c2710e9e92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9ea276d-7761-47e3-9272-2cfdcaf8da10" ma:termSetId="09814cd3-568e-fe90-9814-8d621ff8fb84" ma:anchorId="fba54fb3-c3e1-fe81-a776-ca4b69148c4d" ma:open="true" ma:isKeyword="false">
      <xsd:complexType>
        <xsd:sequence>
          <xsd:element ref="pc:Terms" minOccurs="0" maxOccurs="1"/>
        </xsd:sequence>
      </xsd:complex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c7584e7-1f6e-4db9-b204-dcae8c300498"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e67e5bc4-1adf-49a9-add0-41a18bc3939b}" ma:internalName="TaxCatchAll" ma:showField="CatchAllData" ma:web="4c7584e7-1f6e-4db9-b204-dcae8c300498">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F50338-4A58-495B-806F-DC7B8CC146EB}">
  <ds:schemaRefs>
    <ds:schemaRef ds:uri="http://schemas.microsoft.com/office/2006/metadata/properties"/>
    <ds:schemaRef ds:uri="http://schemas.microsoft.com/office/infopath/2007/PartnerControls"/>
    <ds:schemaRef ds:uri="4c7584e7-1f6e-4db9-b204-dcae8c300498"/>
    <ds:schemaRef ds:uri="9b288188-29ac-4477-a231-c2710e9e9232"/>
  </ds:schemaRefs>
</ds:datastoreItem>
</file>

<file path=customXml/itemProps2.xml><?xml version="1.0" encoding="utf-8"?>
<ds:datastoreItem xmlns:ds="http://schemas.openxmlformats.org/officeDocument/2006/customXml" ds:itemID="{9192A416-9FBE-4189-95AF-1C0A131FF3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288188-29ac-4477-a231-c2710e9e9232"/>
    <ds:schemaRef ds:uri="4c7584e7-1f6e-4db9-b204-dcae8c3004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388F52-DA99-49C3-A4AD-A47E6C0A3B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3398</TotalTime>
  <Words>1163</Words>
  <Application>Microsoft Office PowerPoint</Application>
  <PresentationFormat>Widescreen</PresentationFormat>
  <Paragraphs>90</Paragraphs>
  <Slides>20</Slides>
  <Notes>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9" baseType="lpstr">
      <vt:lpstr>ADLaM Display</vt:lpstr>
      <vt:lpstr>Arial</vt:lpstr>
      <vt:lpstr>Calibri</vt:lpstr>
      <vt:lpstr>Calibri Light</vt:lpstr>
      <vt:lpstr>Comic Sans MS</vt:lpstr>
      <vt:lpstr>Tuffy</vt:lpstr>
      <vt:lpstr>Twinkl</vt:lpstr>
      <vt:lpstr>Office Theme</vt:lpstr>
      <vt:lpstr>Acrobat Document</vt:lpstr>
      <vt:lpstr> Safeguarding : Help Us To Keep Children Safe  </vt:lpstr>
      <vt:lpstr>Safeguarding : Help Us To Keep Children Safe  What To Do If Your Child Is Absent From School </vt:lpstr>
      <vt:lpstr>Safeguarding : Help Us To Keep Children Safe  Collection From School </vt:lpstr>
      <vt:lpstr>Safeguarding : Help Us To Keep Children Safe  Medicines in School </vt:lpstr>
      <vt:lpstr>PowerPoint Presentation</vt:lpstr>
      <vt:lpstr>PowerPoint Presentation</vt:lpstr>
      <vt:lpstr>PowerPoint Presentation</vt:lpstr>
      <vt:lpstr>Positive attitudes  to reading</vt:lpstr>
      <vt:lpstr>Daily reading</vt:lpstr>
      <vt:lpstr>PowerPoint Presentation</vt:lpstr>
      <vt:lpstr>Reading books</vt:lpstr>
      <vt:lpstr>Rocket Phonics</vt:lpstr>
      <vt:lpstr>Rocket Phonics</vt:lpstr>
      <vt:lpstr>Sound  Mats</vt:lpstr>
      <vt:lpstr>Blending and segmenting</vt:lpstr>
      <vt:lpstr>Rocket Phonics</vt:lpstr>
      <vt:lpstr>PowerPoint Presentation</vt:lpstr>
      <vt:lpstr>Common Exception Words</vt:lpstr>
      <vt:lpstr>Year 2 to Year 6 Spelling Bee</vt:lpstr>
      <vt:lpstr>Spellings for the term – in reading book  Spelling test will be Friday morning.  Homework – phonics and maths each week that link to what we’ve been learning in school. Please see school website (link on the sheets) for pronunciation of sounds and support.  Homework will be handed out on a Friday and back on a Thursday. Please don’t bring toys to school. Please take earings out or cover them with tape on PE days.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 Help Us To Keep Children Safe</dc:title>
  <dc:creator>Emma Roberts</dc:creator>
  <cp:lastModifiedBy>Lizzie Goodridge</cp:lastModifiedBy>
  <cp:revision>6</cp:revision>
  <dcterms:created xsi:type="dcterms:W3CDTF">2023-09-15T13:43:17Z</dcterms:created>
  <dcterms:modified xsi:type="dcterms:W3CDTF">2023-09-26T08:20:28Z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0x010100E3A45579BBCAB24C865DF26540A89CF8</vt:lpwstr>
  </property>
</Properties>
</file>